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7" r:id="rId2"/>
    <p:sldId id="261" r:id="rId3"/>
    <p:sldId id="262" r:id="rId4"/>
    <p:sldId id="263" r:id="rId5"/>
    <p:sldId id="264" r:id="rId6"/>
    <p:sldId id="258" r:id="rId7"/>
    <p:sldId id="274" r:id="rId8"/>
    <p:sldId id="276" r:id="rId9"/>
    <p:sldId id="267" r:id="rId10"/>
    <p:sldId id="268" r:id="rId11"/>
    <p:sldId id="271" r:id="rId12"/>
    <p:sldId id="272" r:id="rId13"/>
    <p:sldId id="273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6F3D03"/>
    <a:srgbClr val="FF2F92"/>
    <a:srgbClr val="929000"/>
    <a:srgbClr val="FEFBF2"/>
    <a:srgbClr val="945200"/>
    <a:srgbClr val="FF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197"/>
  </p:normalViewPr>
  <p:slideViewPr>
    <p:cSldViewPr snapToGrid="0">
      <p:cViewPr varScale="1">
        <p:scale>
          <a:sx n="119" d="100"/>
          <a:sy n="119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9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4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2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7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4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4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3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arth battery Cut Out Stock Images &amp; Pictures - Alamy">
            <a:extLst>
              <a:ext uri="{FF2B5EF4-FFF2-40B4-BE49-F238E27FC236}">
                <a16:creationId xmlns:a16="http://schemas.microsoft.com/office/drawing/2014/main" id="{8A90A322-E5EA-E958-45B7-42C43CB45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b="31164"/>
          <a:stretch/>
        </p:blipFill>
        <p:spPr bwMode="auto">
          <a:xfrm>
            <a:off x="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72D6322-BB79-455D-9295-EC9B9FA9D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10073-29B6-5C84-993E-F8CC43319795}"/>
              </a:ext>
            </a:extLst>
          </p:cNvPr>
          <p:cNvSpPr txBox="1"/>
          <p:nvPr/>
        </p:nvSpPr>
        <p:spPr>
          <a:xfrm>
            <a:off x="1371600" y="2057400"/>
            <a:ext cx="9486900" cy="167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cap="all" spc="300" baseline="0" dirty="0">
                <a:solidFill>
                  <a:srgbClr val="FFFFFF"/>
                </a:solidFill>
                <a:latin typeface="Kohinoor Bangla Semibold" panose="02000000000000000000" pitchFamily="2" charset="77"/>
                <a:ea typeface="+mj-ea"/>
                <a:cs typeface="Kohinoor Bangla Semibold" panose="02000000000000000000" pitchFamily="2" charset="77"/>
              </a:rPr>
              <a:t>Using the Earth as a battery</a:t>
            </a:r>
          </a:p>
        </p:txBody>
      </p:sp>
    </p:spTree>
    <p:extLst>
      <p:ext uri="{BB962C8B-B14F-4D97-AF65-F5344CB8AC3E}">
        <p14:creationId xmlns:p14="http://schemas.microsoft.com/office/powerpoint/2010/main" val="195881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8F599-966B-40E0-2791-67C27D3D03FC}"/>
              </a:ext>
            </a:extLst>
          </p:cNvPr>
          <p:cNvSpPr txBox="1"/>
          <p:nvPr/>
        </p:nvSpPr>
        <p:spPr>
          <a:xfrm>
            <a:off x="1074059" y="2176684"/>
            <a:ext cx="9511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Where do we find batteries?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80E65-C415-32C9-DDF1-95E8A92280DD}"/>
              </a:ext>
            </a:extLst>
          </p:cNvPr>
          <p:cNvSpPr txBox="1"/>
          <p:nvPr/>
        </p:nvSpPr>
        <p:spPr>
          <a:xfrm>
            <a:off x="1615442" y="2992821"/>
            <a:ext cx="951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Everywhere!</a:t>
            </a:r>
          </a:p>
        </p:txBody>
      </p:sp>
      <p:pic>
        <p:nvPicPr>
          <p:cNvPr id="13314" name="Picture 2" descr="iPhone 12 and 12 Pro review: Apple enters the 5G era | Engadget">
            <a:extLst>
              <a:ext uri="{FF2B5EF4-FFF2-40B4-BE49-F238E27FC236}">
                <a16:creationId xmlns:a16="http://schemas.microsoft.com/office/drawing/2014/main" id="{0D76B361-5805-005D-1A1E-DFA067018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r="14580"/>
          <a:stretch/>
        </p:blipFill>
        <p:spPr bwMode="auto">
          <a:xfrm>
            <a:off x="526233" y="3757987"/>
            <a:ext cx="3334871" cy="25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mputer | History, Parts, Networking, Operating Systems, &amp; Facts |  Britannica">
            <a:extLst>
              <a:ext uri="{FF2B5EF4-FFF2-40B4-BE49-F238E27FC236}">
                <a16:creationId xmlns:a16="http://schemas.microsoft.com/office/drawing/2014/main" id="{11AE741A-122D-7E5A-8FD6-EE7A748D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26" y="3310329"/>
            <a:ext cx="4815211" cy="33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mazon.com: The Ultimate Wall Clock - 14&quot; Atomic, Black, Easy to Read,  Perfect for Home, Office, School, Indoor / Outdoor">
            <a:extLst>
              <a:ext uri="{FF2B5EF4-FFF2-40B4-BE49-F238E27FC236}">
                <a16:creationId xmlns:a16="http://schemas.microsoft.com/office/drawing/2014/main" id="{950E0FA5-69D4-88A6-ACE9-C75C68DD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21" y="3286533"/>
            <a:ext cx="1687539" cy="16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Amazon.com: CakCity Mens Digital Sports Watch LED Screen Large Face  Military Watches for Men Waterproof Casual Luminous Stopwatch Alarm Simple  Army Watch : Clothing, Shoes &amp; Jewelry">
            <a:extLst>
              <a:ext uri="{FF2B5EF4-FFF2-40B4-BE49-F238E27FC236}">
                <a16:creationId xmlns:a16="http://schemas.microsoft.com/office/drawing/2014/main" id="{467201D9-B9D5-16DF-845C-C398F870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39" y="3931365"/>
            <a:ext cx="1746374" cy="25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Universal Remote Controller Replacement For Samsung Hdtv Led Smart Tv  Control - Walmart.com">
            <a:extLst>
              <a:ext uri="{FF2B5EF4-FFF2-40B4-BE49-F238E27FC236}">
                <a16:creationId xmlns:a16="http://schemas.microsoft.com/office/drawing/2014/main" id="{0908C380-B22A-9D93-94F8-3C90F47C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67" y="111311"/>
            <a:ext cx="1946538" cy="19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Amazon.com: G-LAB Combo Tungsten - Backlit Wireless Gaming Keyboard and  Mouse Set – QWERTY Wireless Gaming Keyboard + 2400 DPI Wireless Gaming Mouse  - Wireless Keyboard Mouse Pack for PC PS4 PS5">
            <a:extLst>
              <a:ext uri="{FF2B5EF4-FFF2-40B4-BE49-F238E27FC236}">
                <a16:creationId xmlns:a16="http://schemas.microsoft.com/office/drawing/2014/main" id="{CFDAAE7F-207C-EBC7-26CF-80CFF4A56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26"/>
          <a:stretch/>
        </p:blipFill>
        <p:spPr bwMode="auto">
          <a:xfrm>
            <a:off x="1517409" y="111312"/>
            <a:ext cx="3081893" cy="17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Amazon.com: G-LAB Combo Tungsten - Backlit Wireless Gaming Keyboard and  Mouse Set – QWERTY Wireless Gaming Keyboard + 2400 DPI Wireless Gaming Mouse  - Wireless Keyboard Mouse Pack for PC PS4 PS5">
            <a:extLst>
              <a:ext uri="{FF2B5EF4-FFF2-40B4-BE49-F238E27FC236}">
                <a16:creationId xmlns:a16="http://schemas.microsoft.com/office/drawing/2014/main" id="{12F56AE0-AC97-D378-6B29-06E7895D1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53759" b="12671"/>
          <a:stretch/>
        </p:blipFill>
        <p:spPr bwMode="auto">
          <a:xfrm>
            <a:off x="4931855" y="602993"/>
            <a:ext cx="1597996" cy="10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How A Battery Works - YouTube">
            <a:extLst>
              <a:ext uri="{FF2B5EF4-FFF2-40B4-BE49-F238E27FC236}">
                <a16:creationId xmlns:a16="http://schemas.microsoft.com/office/drawing/2014/main" id="{25E62CC1-3285-406F-7C1D-2E202694A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26190" r="54471" b="67493"/>
          <a:stretch/>
        </p:blipFill>
        <p:spPr bwMode="auto">
          <a:xfrm>
            <a:off x="411251" y="2131726"/>
            <a:ext cx="4839012" cy="43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A Battery Works - YouTube">
            <a:extLst>
              <a:ext uri="{FF2B5EF4-FFF2-40B4-BE49-F238E27FC236}">
                <a16:creationId xmlns:a16="http://schemas.microsoft.com/office/drawing/2014/main" id="{915A14AE-A2E7-E89C-1957-D1D1E20DC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18120" r="29533" b="29248"/>
          <a:stretch/>
        </p:blipFill>
        <p:spPr bwMode="auto">
          <a:xfrm>
            <a:off x="5623653" y="2131725"/>
            <a:ext cx="6109295" cy="436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0E6A-1986-1712-6367-A43BCACDCFA0}"/>
              </a:ext>
            </a:extLst>
          </p:cNvPr>
          <p:cNvSpPr txBox="1"/>
          <p:nvPr/>
        </p:nvSpPr>
        <p:spPr>
          <a:xfrm>
            <a:off x="572723" y="318234"/>
            <a:ext cx="951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How does a battery work?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997D5B-0630-D867-0703-E83B299E2366}"/>
              </a:ext>
            </a:extLst>
          </p:cNvPr>
          <p:cNvSpPr/>
          <p:nvPr/>
        </p:nvSpPr>
        <p:spPr>
          <a:xfrm>
            <a:off x="6506128" y="518819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8FBB7B-9481-72D3-9BF3-391CC2944A5A}"/>
              </a:ext>
            </a:extLst>
          </p:cNvPr>
          <p:cNvCxnSpPr>
            <a:cxnSpLocks/>
          </p:cNvCxnSpPr>
          <p:nvPr/>
        </p:nvCxnSpPr>
        <p:spPr>
          <a:xfrm>
            <a:off x="6560750" y="529051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 Arrow 40">
            <a:extLst>
              <a:ext uri="{FF2B5EF4-FFF2-40B4-BE49-F238E27FC236}">
                <a16:creationId xmlns:a16="http://schemas.microsoft.com/office/drawing/2014/main" id="{B55BDB66-7603-C259-8BA1-F25EDE670ACD}"/>
              </a:ext>
            </a:extLst>
          </p:cNvPr>
          <p:cNvSpPr/>
          <p:nvPr/>
        </p:nvSpPr>
        <p:spPr>
          <a:xfrm>
            <a:off x="6405544" y="5534659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id="{72184D37-E2B3-1F90-B351-41639A75B140}"/>
              </a:ext>
            </a:extLst>
          </p:cNvPr>
          <p:cNvSpPr/>
          <p:nvPr/>
        </p:nvSpPr>
        <p:spPr>
          <a:xfrm>
            <a:off x="10640277" y="5493345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2AEBA096-8B2F-0704-E3A1-59D0D72E869E}"/>
              </a:ext>
            </a:extLst>
          </p:cNvPr>
          <p:cNvSpPr/>
          <p:nvPr/>
        </p:nvSpPr>
        <p:spPr>
          <a:xfrm flipH="1">
            <a:off x="9983607" y="3303865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>
            <a:extLst>
              <a:ext uri="{FF2B5EF4-FFF2-40B4-BE49-F238E27FC236}">
                <a16:creationId xmlns:a16="http://schemas.microsoft.com/office/drawing/2014/main" id="{CDE63CB3-E977-6A77-D7C2-23639F777091}"/>
              </a:ext>
            </a:extLst>
          </p:cNvPr>
          <p:cNvSpPr/>
          <p:nvPr/>
        </p:nvSpPr>
        <p:spPr>
          <a:xfrm flipH="1">
            <a:off x="7115650" y="3042151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>
            <a:extLst>
              <a:ext uri="{FF2B5EF4-FFF2-40B4-BE49-F238E27FC236}">
                <a16:creationId xmlns:a16="http://schemas.microsoft.com/office/drawing/2014/main" id="{AF3B42B4-9388-A87C-F8A0-0A45F8CD8F05}"/>
              </a:ext>
            </a:extLst>
          </p:cNvPr>
          <p:cNvSpPr/>
          <p:nvPr/>
        </p:nvSpPr>
        <p:spPr>
          <a:xfrm rot="16200000" flipH="1">
            <a:off x="5721083" y="4186426"/>
            <a:ext cx="384077" cy="256405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>
            <a:extLst>
              <a:ext uri="{FF2B5EF4-FFF2-40B4-BE49-F238E27FC236}">
                <a16:creationId xmlns:a16="http://schemas.microsoft.com/office/drawing/2014/main" id="{EAE4545F-53D5-379D-EBF5-AA46E4B1027A}"/>
              </a:ext>
            </a:extLst>
          </p:cNvPr>
          <p:cNvSpPr/>
          <p:nvPr/>
        </p:nvSpPr>
        <p:spPr>
          <a:xfrm rot="5400000" flipH="1">
            <a:off x="11306505" y="4488193"/>
            <a:ext cx="384079" cy="25640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2" descr="How A Battery Works - YouTube">
            <a:extLst>
              <a:ext uri="{FF2B5EF4-FFF2-40B4-BE49-F238E27FC236}">
                <a16:creationId xmlns:a16="http://schemas.microsoft.com/office/drawing/2014/main" id="{0FB84E99-597A-D346-7EBA-44A0C858D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6" t="39369" r="37997" b="29248"/>
          <a:stretch/>
        </p:blipFill>
        <p:spPr bwMode="auto">
          <a:xfrm>
            <a:off x="1483284" y="3882799"/>
            <a:ext cx="3366035" cy="26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AE90B42-B1E6-AC70-A7CD-A68ED5044FB0}"/>
              </a:ext>
            </a:extLst>
          </p:cNvPr>
          <p:cNvSpPr/>
          <p:nvPr/>
        </p:nvSpPr>
        <p:spPr>
          <a:xfrm>
            <a:off x="6119032" y="4773663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8393B39-0781-E317-CD63-861ADFAFA152}"/>
              </a:ext>
            </a:extLst>
          </p:cNvPr>
          <p:cNvCxnSpPr>
            <a:cxnSpLocks/>
          </p:cNvCxnSpPr>
          <p:nvPr/>
        </p:nvCxnSpPr>
        <p:spPr>
          <a:xfrm>
            <a:off x="6173654" y="4875988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E07D59CC-1F99-1DD0-FA7E-ACDE703982FB}"/>
              </a:ext>
            </a:extLst>
          </p:cNvPr>
          <p:cNvSpPr/>
          <p:nvPr/>
        </p:nvSpPr>
        <p:spPr>
          <a:xfrm>
            <a:off x="6115984" y="4240263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B3ED16-EAB6-064E-FF51-4DB9F6B39597}"/>
              </a:ext>
            </a:extLst>
          </p:cNvPr>
          <p:cNvCxnSpPr>
            <a:cxnSpLocks/>
          </p:cNvCxnSpPr>
          <p:nvPr/>
        </p:nvCxnSpPr>
        <p:spPr>
          <a:xfrm>
            <a:off x="6170606" y="4342588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C0691EC3-C160-52FB-B89F-537E7D124EC9}"/>
              </a:ext>
            </a:extLst>
          </p:cNvPr>
          <p:cNvSpPr/>
          <p:nvPr/>
        </p:nvSpPr>
        <p:spPr>
          <a:xfrm>
            <a:off x="6131224" y="3706863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D27730E-7B29-15D3-A72D-34E343C5F618}"/>
              </a:ext>
            </a:extLst>
          </p:cNvPr>
          <p:cNvCxnSpPr>
            <a:cxnSpLocks/>
          </p:cNvCxnSpPr>
          <p:nvPr/>
        </p:nvCxnSpPr>
        <p:spPr>
          <a:xfrm>
            <a:off x="6185846" y="3809188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212DDE22-7EED-269D-CCCC-019A82060920}"/>
              </a:ext>
            </a:extLst>
          </p:cNvPr>
          <p:cNvSpPr/>
          <p:nvPr/>
        </p:nvSpPr>
        <p:spPr>
          <a:xfrm>
            <a:off x="6658528" y="3365487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03C328F-0884-C8CF-A0DF-C570DDAAEEDC}"/>
              </a:ext>
            </a:extLst>
          </p:cNvPr>
          <p:cNvCxnSpPr>
            <a:cxnSpLocks/>
          </p:cNvCxnSpPr>
          <p:nvPr/>
        </p:nvCxnSpPr>
        <p:spPr>
          <a:xfrm>
            <a:off x="6713150" y="3467812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8D4B330A-A7D6-2470-E89D-642F3BCE5D96}"/>
              </a:ext>
            </a:extLst>
          </p:cNvPr>
          <p:cNvSpPr/>
          <p:nvPr/>
        </p:nvSpPr>
        <p:spPr>
          <a:xfrm>
            <a:off x="7240696" y="3362439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55A1B40-8C63-CE35-13B7-E18EEC9240E2}"/>
              </a:ext>
            </a:extLst>
          </p:cNvPr>
          <p:cNvCxnSpPr>
            <a:cxnSpLocks/>
          </p:cNvCxnSpPr>
          <p:nvPr/>
        </p:nvCxnSpPr>
        <p:spPr>
          <a:xfrm>
            <a:off x="7295318" y="3464764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A9275880-F120-9947-E59C-3D348B989336}"/>
              </a:ext>
            </a:extLst>
          </p:cNvPr>
          <p:cNvSpPr/>
          <p:nvPr/>
        </p:nvSpPr>
        <p:spPr>
          <a:xfrm>
            <a:off x="7841152" y="336853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B65AB4F-4D72-D1E2-58CF-DAFDBB881819}"/>
              </a:ext>
            </a:extLst>
          </p:cNvPr>
          <p:cNvCxnSpPr>
            <a:cxnSpLocks/>
          </p:cNvCxnSpPr>
          <p:nvPr/>
        </p:nvCxnSpPr>
        <p:spPr>
          <a:xfrm>
            <a:off x="7895774" y="347086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01FE9538-2783-092A-A4B6-2D734966144F}"/>
              </a:ext>
            </a:extLst>
          </p:cNvPr>
          <p:cNvSpPr/>
          <p:nvPr/>
        </p:nvSpPr>
        <p:spPr>
          <a:xfrm>
            <a:off x="9191416" y="3639807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A9A8731-1095-07BE-D18E-720798EAFC98}"/>
              </a:ext>
            </a:extLst>
          </p:cNvPr>
          <p:cNvCxnSpPr>
            <a:cxnSpLocks/>
          </p:cNvCxnSpPr>
          <p:nvPr/>
        </p:nvCxnSpPr>
        <p:spPr>
          <a:xfrm>
            <a:off x="9246038" y="3742132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04E38C56-2420-4E52-E15A-1DFCA94DA887}"/>
              </a:ext>
            </a:extLst>
          </p:cNvPr>
          <p:cNvSpPr/>
          <p:nvPr/>
        </p:nvSpPr>
        <p:spPr>
          <a:xfrm>
            <a:off x="9810160" y="3636759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7E8B7B-8F46-37DD-2F29-53B23054299D}"/>
              </a:ext>
            </a:extLst>
          </p:cNvPr>
          <p:cNvCxnSpPr>
            <a:cxnSpLocks/>
          </p:cNvCxnSpPr>
          <p:nvPr/>
        </p:nvCxnSpPr>
        <p:spPr>
          <a:xfrm>
            <a:off x="9864782" y="3739084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495C4164-127C-5FFC-4830-7B365914EE16}"/>
              </a:ext>
            </a:extLst>
          </p:cNvPr>
          <p:cNvSpPr/>
          <p:nvPr/>
        </p:nvSpPr>
        <p:spPr>
          <a:xfrm>
            <a:off x="10492912" y="363371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28269C-2D37-60F8-C588-5E443AC0A09F}"/>
              </a:ext>
            </a:extLst>
          </p:cNvPr>
          <p:cNvCxnSpPr>
            <a:cxnSpLocks/>
          </p:cNvCxnSpPr>
          <p:nvPr/>
        </p:nvCxnSpPr>
        <p:spPr>
          <a:xfrm>
            <a:off x="10547534" y="373603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6E1CD0A1-0246-0B0A-98C1-A7C797AA8988}"/>
              </a:ext>
            </a:extLst>
          </p:cNvPr>
          <p:cNvSpPr/>
          <p:nvPr/>
        </p:nvSpPr>
        <p:spPr>
          <a:xfrm>
            <a:off x="11093368" y="397813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109A160-59AC-DC83-5B31-29738E43D258}"/>
              </a:ext>
            </a:extLst>
          </p:cNvPr>
          <p:cNvCxnSpPr>
            <a:cxnSpLocks/>
          </p:cNvCxnSpPr>
          <p:nvPr/>
        </p:nvCxnSpPr>
        <p:spPr>
          <a:xfrm>
            <a:off x="11147990" y="408046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BD44E35C-B81E-ECED-7FBF-BBDFF724938C}"/>
              </a:ext>
            </a:extLst>
          </p:cNvPr>
          <p:cNvSpPr/>
          <p:nvPr/>
        </p:nvSpPr>
        <p:spPr>
          <a:xfrm>
            <a:off x="11099464" y="4413999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AE4D02E-F6D6-3591-9330-673396144C0E}"/>
              </a:ext>
            </a:extLst>
          </p:cNvPr>
          <p:cNvCxnSpPr>
            <a:cxnSpLocks/>
          </p:cNvCxnSpPr>
          <p:nvPr/>
        </p:nvCxnSpPr>
        <p:spPr>
          <a:xfrm>
            <a:off x="11154086" y="4516324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33B03026-A958-E444-A486-CCC1B24D2060}"/>
              </a:ext>
            </a:extLst>
          </p:cNvPr>
          <p:cNvSpPr/>
          <p:nvPr/>
        </p:nvSpPr>
        <p:spPr>
          <a:xfrm>
            <a:off x="11087272" y="486815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93B76D1-DC54-EA9F-A5FE-2008F32BCF52}"/>
              </a:ext>
            </a:extLst>
          </p:cNvPr>
          <p:cNvCxnSpPr>
            <a:cxnSpLocks/>
          </p:cNvCxnSpPr>
          <p:nvPr/>
        </p:nvCxnSpPr>
        <p:spPr>
          <a:xfrm>
            <a:off x="11141894" y="497047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77E975A4-67C7-98BB-4B28-7F4A7BA62A16}"/>
              </a:ext>
            </a:extLst>
          </p:cNvPr>
          <p:cNvSpPr/>
          <p:nvPr/>
        </p:nvSpPr>
        <p:spPr>
          <a:xfrm>
            <a:off x="10755040" y="5185143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FF18A8C-2031-01BB-0DB3-5551D703928B}"/>
              </a:ext>
            </a:extLst>
          </p:cNvPr>
          <p:cNvCxnSpPr>
            <a:cxnSpLocks/>
          </p:cNvCxnSpPr>
          <p:nvPr/>
        </p:nvCxnSpPr>
        <p:spPr>
          <a:xfrm>
            <a:off x="10809662" y="5287468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9DEA0E3-84D5-D9F5-82DF-E9461D446A6F}"/>
              </a:ext>
            </a:extLst>
          </p:cNvPr>
          <p:cNvSpPr txBox="1"/>
          <p:nvPr/>
        </p:nvSpPr>
        <p:spPr>
          <a:xfrm>
            <a:off x="245095" y="1383749"/>
            <a:ext cx="516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Chemical energy </a:t>
            </a:r>
            <a:r>
              <a:rPr lang="en-US" sz="2000" b="1" u="sng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stored</a:t>
            </a:r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through chemical reactions when battery not in use.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FBE054F-A457-6C60-9193-EFF9AA9E51DC}"/>
              </a:ext>
            </a:extLst>
          </p:cNvPr>
          <p:cNvSpPr txBox="1"/>
          <p:nvPr/>
        </p:nvSpPr>
        <p:spPr>
          <a:xfrm>
            <a:off x="5349244" y="1394032"/>
            <a:ext cx="656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Electricity</a:t>
            </a:r>
            <a:r>
              <a:rPr lang="en-US" sz="2000" b="1" dirty="0">
                <a:solidFill>
                  <a:srgbClr val="C00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</a:t>
            </a:r>
            <a:r>
              <a:rPr lang="en-US" sz="2000" b="1" u="sng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generated</a:t>
            </a:r>
            <a:r>
              <a:rPr lang="en-US" sz="2000" b="1" dirty="0">
                <a:solidFill>
                  <a:srgbClr val="C00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</a:t>
            </a:r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by movement of electrons when battery is connected to a device.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FF5E331-6CE5-052A-3357-BE083D5C8C15}"/>
              </a:ext>
            </a:extLst>
          </p:cNvPr>
          <p:cNvSpPr txBox="1"/>
          <p:nvPr/>
        </p:nvSpPr>
        <p:spPr>
          <a:xfrm>
            <a:off x="5747218" y="2494487"/>
            <a:ext cx="145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electrons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064A3F5-9271-8D9F-359A-475EF3C87EB1}"/>
              </a:ext>
            </a:extLst>
          </p:cNvPr>
          <p:cNvCxnSpPr>
            <a:cxnSpLocks/>
          </p:cNvCxnSpPr>
          <p:nvPr/>
        </p:nvCxnSpPr>
        <p:spPr>
          <a:xfrm flipH="1" flipV="1">
            <a:off x="6476616" y="2856955"/>
            <a:ext cx="266941" cy="5497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4ABB2E6-78DC-FFFE-7F64-92872308E651}"/>
              </a:ext>
            </a:extLst>
          </p:cNvPr>
          <p:cNvCxnSpPr/>
          <p:nvPr/>
        </p:nvCxnSpPr>
        <p:spPr>
          <a:xfrm>
            <a:off x="5468250" y="1170747"/>
            <a:ext cx="0" cy="5520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31D759EF-CD6E-2D3C-1922-9E401E06A1F6}"/>
              </a:ext>
            </a:extLst>
          </p:cNvPr>
          <p:cNvSpPr txBox="1"/>
          <p:nvPr/>
        </p:nvSpPr>
        <p:spPr>
          <a:xfrm>
            <a:off x="472843" y="3578025"/>
            <a:ext cx="145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electrons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F024C68-8A47-54F6-733C-40E582832165}"/>
              </a:ext>
            </a:extLst>
          </p:cNvPr>
          <p:cNvCxnSpPr>
            <a:cxnSpLocks/>
          </p:cNvCxnSpPr>
          <p:nvPr/>
        </p:nvCxnSpPr>
        <p:spPr>
          <a:xfrm flipH="1" flipV="1">
            <a:off x="1148451" y="3929735"/>
            <a:ext cx="541609" cy="10521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878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ow A Battery Works - YouTube">
            <a:extLst>
              <a:ext uri="{FF2B5EF4-FFF2-40B4-BE49-F238E27FC236}">
                <a16:creationId xmlns:a16="http://schemas.microsoft.com/office/drawing/2014/main" id="{73B2D4FA-280A-A922-EEBF-4EB4ECD02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26190" r="54471" b="67493"/>
          <a:stretch/>
        </p:blipFill>
        <p:spPr bwMode="auto">
          <a:xfrm>
            <a:off x="1323190" y="1195073"/>
            <a:ext cx="4343817" cy="54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0E6A-1986-1712-6367-A43BCACDCFA0}"/>
              </a:ext>
            </a:extLst>
          </p:cNvPr>
          <p:cNvSpPr txBox="1"/>
          <p:nvPr/>
        </p:nvSpPr>
        <p:spPr>
          <a:xfrm>
            <a:off x="572723" y="318234"/>
            <a:ext cx="951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How does a </a:t>
            </a:r>
            <a:r>
              <a:rPr lang="en-US" sz="4800" b="1" dirty="0">
                <a:solidFill>
                  <a:srgbClr val="6F3D03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soil</a:t>
            </a:r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battery work?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DEA0E3-84D5-D9F5-82DF-E9461D446A6F}"/>
              </a:ext>
            </a:extLst>
          </p:cNvPr>
          <p:cNvSpPr txBox="1"/>
          <p:nvPr/>
        </p:nvSpPr>
        <p:spPr>
          <a:xfrm>
            <a:off x="166319" y="2434174"/>
            <a:ext cx="24273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chemical energy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storage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soil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electrons</a:t>
            </a:r>
          </a:p>
        </p:txBody>
      </p:sp>
      <p:pic>
        <p:nvPicPr>
          <p:cNvPr id="18434" name="Picture 2" descr="Agrama launches new microbiological analysis to know the soil microbiota -  Laboratorio Agrama">
            <a:extLst>
              <a:ext uri="{FF2B5EF4-FFF2-40B4-BE49-F238E27FC236}">
                <a16:creationId xmlns:a16="http://schemas.microsoft.com/office/drawing/2014/main" id="{8F4ADA4B-0021-A66E-1437-7D0881940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1" r="46933" b="11979"/>
          <a:stretch/>
        </p:blipFill>
        <p:spPr bwMode="auto">
          <a:xfrm>
            <a:off x="1932341" y="3211114"/>
            <a:ext cx="3511681" cy="32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67EC77-5FC5-B94F-86E1-87F37FB95D50}"/>
              </a:ext>
            </a:extLst>
          </p:cNvPr>
          <p:cNvSpPr/>
          <p:nvPr/>
        </p:nvSpPr>
        <p:spPr>
          <a:xfrm>
            <a:off x="4053454" y="4345304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BE8088-586B-02BA-C8C0-4DBC3007C5A6}"/>
              </a:ext>
            </a:extLst>
          </p:cNvPr>
          <p:cNvCxnSpPr>
            <a:cxnSpLocks/>
          </p:cNvCxnSpPr>
          <p:nvPr/>
        </p:nvCxnSpPr>
        <p:spPr>
          <a:xfrm>
            <a:off x="4108076" y="4447629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E91429C-25A8-18FC-5FAA-CC7AA5E96C92}"/>
              </a:ext>
            </a:extLst>
          </p:cNvPr>
          <p:cNvSpPr/>
          <p:nvPr/>
        </p:nvSpPr>
        <p:spPr>
          <a:xfrm>
            <a:off x="2946719" y="497860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2940E9-401C-A245-82F3-B389745CC7F3}"/>
              </a:ext>
            </a:extLst>
          </p:cNvPr>
          <p:cNvCxnSpPr>
            <a:cxnSpLocks/>
          </p:cNvCxnSpPr>
          <p:nvPr/>
        </p:nvCxnSpPr>
        <p:spPr>
          <a:xfrm>
            <a:off x="3001341" y="508092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F5DE2EC-A451-2BD4-4817-CA538E9B1079}"/>
              </a:ext>
            </a:extLst>
          </p:cNvPr>
          <p:cNvSpPr/>
          <p:nvPr/>
        </p:nvSpPr>
        <p:spPr>
          <a:xfrm>
            <a:off x="2879193" y="432536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D6807-D332-23AA-8D28-D7CAA585F527}"/>
              </a:ext>
            </a:extLst>
          </p:cNvPr>
          <p:cNvCxnSpPr>
            <a:cxnSpLocks/>
          </p:cNvCxnSpPr>
          <p:nvPr/>
        </p:nvCxnSpPr>
        <p:spPr>
          <a:xfrm>
            <a:off x="2933815" y="442768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CABC458-E28E-ACDD-B79F-042F9DF059C9}"/>
              </a:ext>
            </a:extLst>
          </p:cNvPr>
          <p:cNvSpPr/>
          <p:nvPr/>
        </p:nvSpPr>
        <p:spPr>
          <a:xfrm>
            <a:off x="3549634" y="4809676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B8401-884B-680A-4268-817A2E077C4F}"/>
              </a:ext>
            </a:extLst>
          </p:cNvPr>
          <p:cNvCxnSpPr>
            <a:cxnSpLocks/>
          </p:cNvCxnSpPr>
          <p:nvPr/>
        </p:nvCxnSpPr>
        <p:spPr>
          <a:xfrm>
            <a:off x="3604256" y="4912001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42C58E9-DFBA-5287-30F1-C66E9796DEE6}"/>
              </a:ext>
            </a:extLst>
          </p:cNvPr>
          <p:cNvSpPr/>
          <p:nvPr/>
        </p:nvSpPr>
        <p:spPr>
          <a:xfrm>
            <a:off x="3594458" y="557526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8B5649-068C-0E7F-625A-A4D62E8CDA01}"/>
              </a:ext>
            </a:extLst>
          </p:cNvPr>
          <p:cNvCxnSpPr>
            <a:cxnSpLocks/>
          </p:cNvCxnSpPr>
          <p:nvPr/>
        </p:nvCxnSpPr>
        <p:spPr>
          <a:xfrm>
            <a:off x="3649080" y="567759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75BD84D-8F0C-42AF-26C0-1F8ED65C6A69}"/>
              </a:ext>
            </a:extLst>
          </p:cNvPr>
          <p:cNvSpPr/>
          <p:nvPr/>
        </p:nvSpPr>
        <p:spPr>
          <a:xfrm>
            <a:off x="4048075" y="493159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34547-B8D6-42E3-092E-6A752B51562C}"/>
              </a:ext>
            </a:extLst>
          </p:cNvPr>
          <p:cNvCxnSpPr>
            <a:cxnSpLocks/>
          </p:cNvCxnSpPr>
          <p:nvPr/>
        </p:nvCxnSpPr>
        <p:spPr>
          <a:xfrm>
            <a:off x="4102697" y="503392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3AE2F8-38AE-F2E6-450F-348D42E98D70}"/>
              </a:ext>
            </a:extLst>
          </p:cNvPr>
          <p:cNvCxnSpPr/>
          <p:nvPr/>
        </p:nvCxnSpPr>
        <p:spPr>
          <a:xfrm>
            <a:off x="5780220" y="1170747"/>
            <a:ext cx="0" cy="5520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ow A Battery Works - YouTube">
            <a:extLst>
              <a:ext uri="{FF2B5EF4-FFF2-40B4-BE49-F238E27FC236}">
                <a16:creationId xmlns:a16="http://schemas.microsoft.com/office/drawing/2014/main" id="{CF9A3DCE-8323-D911-6906-24B2DD18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6" t="47960" r="37997" b="34952"/>
          <a:stretch/>
        </p:blipFill>
        <p:spPr bwMode="auto">
          <a:xfrm>
            <a:off x="2029687" y="1604667"/>
            <a:ext cx="3366035" cy="14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5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ow A Battery Works - YouTube">
            <a:extLst>
              <a:ext uri="{FF2B5EF4-FFF2-40B4-BE49-F238E27FC236}">
                <a16:creationId xmlns:a16="http://schemas.microsoft.com/office/drawing/2014/main" id="{7DC8B6A5-F0E6-D33C-3CE3-ECB5ADEE9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26190" r="54471" b="67493"/>
          <a:stretch/>
        </p:blipFill>
        <p:spPr bwMode="auto">
          <a:xfrm>
            <a:off x="5902782" y="1195073"/>
            <a:ext cx="5600584" cy="54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w A Battery Works - YouTube">
            <a:extLst>
              <a:ext uri="{FF2B5EF4-FFF2-40B4-BE49-F238E27FC236}">
                <a16:creationId xmlns:a16="http://schemas.microsoft.com/office/drawing/2014/main" id="{73B2D4FA-280A-A922-EEBF-4EB4ECD02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26190" r="54471" b="67493"/>
          <a:stretch/>
        </p:blipFill>
        <p:spPr bwMode="auto">
          <a:xfrm>
            <a:off x="1323190" y="1195073"/>
            <a:ext cx="4343817" cy="54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0E6A-1986-1712-6367-A43BCACDCFA0}"/>
              </a:ext>
            </a:extLst>
          </p:cNvPr>
          <p:cNvSpPr txBox="1"/>
          <p:nvPr/>
        </p:nvSpPr>
        <p:spPr>
          <a:xfrm>
            <a:off x="572723" y="318234"/>
            <a:ext cx="951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How does a </a:t>
            </a:r>
            <a:r>
              <a:rPr lang="en-US" sz="4800" b="1" dirty="0">
                <a:solidFill>
                  <a:srgbClr val="6F3D03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soil</a:t>
            </a:r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battery work?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DEA0E3-84D5-D9F5-82DF-E9461D446A6F}"/>
              </a:ext>
            </a:extLst>
          </p:cNvPr>
          <p:cNvSpPr txBox="1"/>
          <p:nvPr/>
        </p:nvSpPr>
        <p:spPr>
          <a:xfrm>
            <a:off x="166319" y="2434174"/>
            <a:ext cx="24273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chemical energy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storage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soil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electrons</a:t>
            </a:r>
          </a:p>
        </p:txBody>
      </p:sp>
      <p:pic>
        <p:nvPicPr>
          <p:cNvPr id="18434" name="Picture 2" descr="Agrama launches new microbiological analysis to know the soil microbiota -  Laboratorio Agrama">
            <a:extLst>
              <a:ext uri="{FF2B5EF4-FFF2-40B4-BE49-F238E27FC236}">
                <a16:creationId xmlns:a16="http://schemas.microsoft.com/office/drawing/2014/main" id="{8F4ADA4B-0021-A66E-1437-7D0881940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1" r="46933" b="11979"/>
          <a:stretch/>
        </p:blipFill>
        <p:spPr bwMode="auto">
          <a:xfrm>
            <a:off x="1932341" y="3211114"/>
            <a:ext cx="3511681" cy="32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67EC77-5FC5-B94F-86E1-87F37FB95D50}"/>
              </a:ext>
            </a:extLst>
          </p:cNvPr>
          <p:cNvSpPr/>
          <p:nvPr/>
        </p:nvSpPr>
        <p:spPr>
          <a:xfrm>
            <a:off x="4053454" y="4345304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BE8088-586B-02BA-C8C0-4DBC3007C5A6}"/>
              </a:ext>
            </a:extLst>
          </p:cNvPr>
          <p:cNvCxnSpPr>
            <a:cxnSpLocks/>
          </p:cNvCxnSpPr>
          <p:nvPr/>
        </p:nvCxnSpPr>
        <p:spPr>
          <a:xfrm>
            <a:off x="4108076" y="4447629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E91429C-25A8-18FC-5FAA-CC7AA5E96C92}"/>
              </a:ext>
            </a:extLst>
          </p:cNvPr>
          <p:cNvSpPr/>
          <p:nvPr/>
        </p:nvSpPr>
        <p:spPr>
          <a:xfrm>
            <a:off x="2946719" y="497860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2940E9-401C-A245-82F3-B389745CC7F3}"/>
              </a:ext>
            </a:extLst>
          </p:cNvPr>
          <p:cNvCxnSpPr>
            <a:cxnSpLocks/>
          </p:cNvCxnSpPr>
          <p:nvPr/>
        </p:nvCxnSpPr>
        <p:spPr>
          <a:xfrm>
            <a:off x="3001341" y="508092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F5DE2EC-A451-2BD4-4817-CA538E9B1079}"/>
              </a:ext>
            </a:extLst>
          </p:cNvPr>
          <p:cNvSpPr/>
          <p:nvPr/>
        </p:nvSpPr>
        <p:spPr>
          <a:xfrm>
            <a:off x="2879193" y="432536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D6807-D332-23AA-8D28-D7CAA585F527}"/>
              </a:ext>
            </a:extLst>
          </p:cNvPr>
          <p:cNvCxnSpPr>
            <a:cxnSpLocks/>
          </p:cNvCxnSpPr>
          <p:nvPr/>
        </p:nvCxnSpPr>
        <p:spPr>
          <a:xfrm>
            <a:off x="2933815" y="442768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CABC458-E28E-ACDD-B79F-042F9DF059C9}"/>
              </a:ext>
            </a:extLst>
          </p:cNvPr>
          <p:cNvSpPr/>
          <p:nvPr/>
        </p:nvSpPr>
        <p:spPr>
          <a:xfrm>
            <a:off x="3549634" y="4809676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B8401-884B-680A-4268-817A2E077C4F}"/>
              </a:ext>
            </a:extLst>
          </p:cNvPr>
          <p:cNvCxnSpPr>
            <a:cxnSpLocks/>
          </p:cNvCxnSpPr>
          <p:nvPr/>
        </p:nvCxnSpPr>
        <p:spPr>
          <a:xfrm>
            <a:off x="3604256" y="4912001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42C58E9-DFBA-5287-30F1-C66E9796DEE6}"/>
              </a:ext>
            </a:extLst>
          </p:cNvPr>
          <p:cNvSpPr/>
          <p:nvPr/>
        </p:nvSpPr>
        <p:spPr>
          <a:xfrm>
            <a:off x="3594458" y="557526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8B5649-068C-0E7F-625A-A4D62E8CDA01}"/>
              </a:ext>
            </a:extLst>
          </p:cNvPr>
          <p:cNvCxnSpPr>
            <a:cxnSpLocks/>
          </p:cNvCxnSpPr>
          <p:nvPr/>
        </p:nvCxnSpPr>
        <p:spPr>
          <a:xfrm>
            <a:off x="3649080" y="567759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75BD84D-8F0C-42AF-26C0-1F8ED65C6A69}"/>
              </a:ext>
            </a:extLst>
          </p:cNvPr>
          <p:cNvSpPr/>
          <p:nvPr/>
        </p:nvSpPr>
        <p:spPr>
          <a:xfrm>
            <a:off x="4048075" y="493159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34547-B8D6-42E3-092E-6A752B51562C}"/>
              </a:ext>
            </a:extLst>
          </p:cNvPr>
          <p:cNvCxnSpPr>
            <a:cxnSpLocks/>
          </p:cNvCxnSpPr>
          <p:nvPr/>
        </p:nvCxnSpPr>
        <p:spPr>
          <a:xfrm>
            <a:off x="4102697" y="503392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Dirt Battery Experiment - Teach Beside Me">
            <a:extLst>
              <a:ext uri="{FF2B5EF4-FFF2-40B4-BE49-F238E27FC236}">
                <a16:creationId xmlns:a16="http://schemas.microsoft.com/office/drawing/2014/main" id="{6FB378A1-4471-6D61-5910-3B2A29959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7001" r="20632" b="1924"/>
          <a:stretch/>
        </p:blipFill>
        <p:spPr bwMode="auto">
          <a:xfrm rot="5400000">
            <a:off x="7223096" y="2636204"/>
            <a:ext cx="2488226" cy="5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3AE2F8-38AE-F2E6-450F-348D42E98D70}"/>
              </a:ext>
            </a:extLst>
          </p:cNvPr>
          <p:cNvCxnSpPr/>
          <p:nvPr/>
        </p:nvCxnSpPr>
        <p:spPr>
          <a:xfrm>
            <a:off x="5780220" y="1170747"/>
            <a:ext cx="0" cy="5520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ow A Battery Works - YouTube">
            <a:extLst>
              <a:ext uri="{FF2B5EF4-FFF2-40B4-BE49-F238E27FC236}">
                <a16:creationId xmlns:a16="http://schemas.microsoft.com/office/drawing/2014/main" id="{CF9A3DCE-8323-D911-6906-24B2DD18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6" t="47960" r="37997" b="34952"/>
          <a:stretch/>
        </p:blipFill>
        <p:spPr bwMode="auto">
          <a:xfrm>
            <a:off x="2029687" y="1604667"/>
            <a:ext cx="3366035" cy="14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682089-9FD2-D02A-B0FE-4285F4176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2" b="11908"/>
          <a:stretch/>
        </p:blipFill>
        <p:spPr>
          <a:xfrm>
            <a:off x="5894620" y="1187719"/>
            <a:ext cx="4172931" cy="2663519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3FBE054F-A457-6C60-9193-EFF9AA9E51DC}"/>
              </a:ext>
            </a:extLst>
          </p:cNvPr>
          <p:cNvSpPr txBox="1"/>
          <p:nvPr/>
        </p:nvSpPr>
        <p:spPr>
          <a:xfrm>
            <a:off x="10146306" y="1760733"/>
            <a:ext cx="199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electricity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334658-7250-C6A9-6BA9-66D0465119D9}"/>
              </a:ext>
            </a:extLst>
          </p:cNvPr>
          <p:cNvSpPr/>
          <p:nvPr/>
        </p:nvSpPr>
        <p:spPr>
          <a:xfrm>
            <a:off x="6447023" y="4415228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9EDA98-0FBD-6487-F25D-D3CCE283984A}"/>
              </a:ext>
            </a:extLst>
          </p:cNvPr>
          <p:cNvCxnSpPr>
            <a:cxnSpLocks/>
          </p:cNvCxnSpPr>
          <p:nvPr/>
        </p:nvCxnSpPr>
        <p:spPr>
          <a:xfrm>
            <a:off x="6501645" y="4517553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4A03C91-73F3-83D2-C8C7-C43734E5D1CB}"/>
              </a:ext>
            </a:extLst>
          </p:cNvPr>
          <p:cNvSpPr/>
          <p:nvPr/>
        </p:nvSpPr>
        <p:spPr>
          <a:xfrm>
            <a:off x="6642455" y="4632171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966F91E-A46A-5212-5147-FAAB74735704}"/>
              </a:ext>
            </a:extLst>
          </p:cNvPr>
          <p:cNvCxnSpPr>
            <a:cxnSpLocks/>
          </p:cNvCxnSpPr>
          <p:nvPr/>
        </p:nvCxnSpPr>
        <p:spPr>
          <a:xfrm>
            <a:off x="6697077" y="4734496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D757F67-8D20-617F-996F-A9D4A0A46EF3}"/>
              </a:ext>
            </a:extLst>
          </p:cNvPr>
          <p:cNvSpPr/>
          <p:nvPr/>
        </p:nvSpPr>
        <p:spPr>
          <a:xfrm>
            <a:off x="7481553" y="4148076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CA7A597-6311-D571-1D39-641B472A711B}"/>
              </a:ext>
            </a:extLst>
          </p:cNvPr>
          <p:cNvCxnSpPr>
            <a:cxnSpLocks/>
          </p:cNvCxnSpPr>
          <p:nvPr/>
        </p:nvCxnSpPr>
        <p:spPr>
          <a:xfrm>
            <a:off x="7536175" y="4250401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D299AA8-D1C8-51D0-6728-00ECD9EB29D7}"/>
              </a:ext>
            </a:extLst>
          </p:cNvPr>
          <p:cNvSpPr/>
          <p:nvPr/>
        </p:nvSpPr>
        <p:spPr>
          <a:xfrm>
            <a:off x="8322444" y="4149868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EF8503-714E-9002-F834-1F0B706CF33C}"/>
              </a:ext>
            </a:extLst>
          </p:cNvPr>
          <p:cNvCxnSpPr>
            <a:cxnSpLocks/>
          </p:cNvCxnSpPr>
          <p:nvPr/>
        </p:nvCxnSpPr>
        <p:spPr>
          <a:xfrm>
            <a:off x="8377066" y="4252193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BC8F694-BA6C-A080-C778-DCE3A255327E}"/>
              </a:ext>
            </a:extLst>
          </p:cNvPr>
          <p:cNvSpPr/>
          <p:nvPr/>
        </p:nvSpPr>
        <p:spPr>
          <a:xfrm>
            <a:off x="9322901" y="416062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0416F7-C399-B23E-BAB6-ABF11F0449EA}"/>
              </a:ext>
            </a:extLst>
          </p:cNvPr>
          <p:cNvCxnSpPr>
            <a:cxnSpLocks/>
          </p:cNvCxnSpPr>
          <p:nvPr/>
        </p:nvCxnSpPr>
        <p:spPr>
          <a:xfrm>
            <a:off x="9377523" y="426295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44A8E1-30B5-DAA5-DA34-428687B65B4A}"/>
              </a:ext>
            </a:extLst>
          </p:cNvPr>
          <p:cNvSpPr/>
          <p:nvPr/>
        </p:nvSpPr>
        <p:spPr>
          <a:xfrm>
            <a:off x="10163792" y="416241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4E8447-7138-9244-1CAB-A9B2FD25B980}"/>
              </a:ext>
            </a:extLst>
          </p:cNvPr>
          <p:cNvCxnSpPr>
            <a:cxnSpLocks/>
          </p:cNvCxnSpPr>
          <p:nvPr/>
        </p:nvCxnSpPr>
        <p:spPr>
          <a:xfrm>
            <a:off x="10218414" y="426474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C5CF692A-8773-7BDD-1E47-597AC3C47448}"/>
              </a:ext>
            </a:extLst>
          </p:cNvPr>
          <p:cNvSpPr/>
          <p:nvPr/>
        </p:nvSpPr>
        <p:spPr>
          <a:xfrm>
            <a:off x="10768013" y="5175426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FC8CDC-E973-3789-ABC5-579A87962159}"/>
              </a:ext>
            </a:extLst>
          </p:cNvPr>
          <p:cNvCxnSpPr>
            <a:cxnSpLocks/>
          </p:cNvCxnSpPr>
          <p:nvPr/>
        </p:nvCxnSpPr>
        <p:spPr>
          <a:xfrm>
            <a:off x="10822635" y="5277751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368B0C0-2FE4-AED5-E501-732646B494BB}"/>
              </a:ext>
            </a:extLst>
          </p:cNvPr>
          <p:cNvSpPr/>
          <p:nvPr/>
        </p:nvSpPr>
        <p:spPr>
          <a:xfrm>
            <a:off x="10425559" y="5919498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5904F8-63A8-21EC-EB57-075C4708D534}"/>
              </a:ext>
            </a:extLst>
          </p:cNvPr>
          <p:cNvCxnSpPr>
            <a:cxnSpLocks/>
          </p:cNvCxnSpPr>
          <p:nvPr/>
        </p:nvCxnSpPr>
        <p:spPr>
          <a:xfrm>
            <a:off x="10480181" y="6021823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79D439B8-A4FD-8661-DF4A-F925BD6E06F1}"/>
              </a:ext>
            </a:extLst>
          </p:cNvPr>
          <p:cNvSpPr/>
          <p:nvPr/>
        </p:nvSpPr>
        <p:spPr>
          <a:xfrm>
            <a:off x="9609769" y="589977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BC639F5-AF27-51A0-CB66-A0F0F231258A}"/>
              </a:ext>
            </a:extLst>
          </p:cNvPr>
          <p:cNvCxnSpPr>
            <a:cxnSpLocks/>
          </p:cNvCxnSpPr>
          <p:nvPr/>
        </p:nvCxnSpPr>
        <p:spPr>
          <a:xfrm>
            <a:off x="9664391" y="600210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C5591F17-6D80-DF90-9CD1-37AABA65AEA4}"/>
              </a:ext>
            </a:extLst>
          </p:cNvPr>
          <p:cNvSpPr/>
          <p:nvPr/>
        </p:nvSpPr>
        <p:spPr>
          <a:xfrm>
            <a:off x="8673854" y="5878258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1192E26-2289-126A-25D3-02966E894905}"/>
              </a:ext>
            </a:extLst>
          </p:cNvPr>
          <p:cNvCxnSpPr>
            <a:cxnSpLocks/>
          </p:cNvCxnSpPr>
          <p:nvPr/>
        </p:nvCxnSpPr>
        <p:spPr>
          <a:xfrm>
            <a:off x="8728476" y="5980583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6C215E1A-2CFC-4F54-1DAD-D05AFD879F56}"/>
              </a:ext>
            </a:extLst>
          </p:cNvPr>
          <p:cNvSpPr/>
          <p:nvPr/>
        </p:nvSpPr>
        <p:spPr>
          <a:xfrm>
            <a:off x="7772001" y="5847778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29B4333-9518-CFFA-737E-7BF16797563A}"/>
              </a:ext>
            </a:extLst>
          </p:cNvPr>
          <p:cNvCxnSpPr>
            <a:cxnSpLocks/>
          </p:cNvCxnSpPr>
          <p:nvPr/>
        </p:nvCxnSpPr>
        <p:spPr>
          <a:xfrm>
            <a:off x="7826623" y="5950103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F362721-23C7-1A0F-B4AE-9D0193BED703}"/>
              </a:ext>
            </a:extLst>
          </p:cNvPr>
          <p:cNvSpPr/>
          <p:nvPr/>
        </p:nvSpPr>
        <p:spPr>
          <a:xfrm>
            <a:off x="6891664" y="5828054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329487-AC6C-24E1-FCEB-AC84F339A46B}"/>
              </a:ext>
            </a:extLst>
          </p:cNvPr>
          <p:cNvCxnSpPr>
            <a:cxnSpLocks/>
          </p:cNvCxnSpPr>
          <p:nvPr/>
        </p:nvCxnSpPr>
        <p:spPr>
          <a:xfrm>
            <a:off x="6946286" y="5930379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87F21246-236D-52EA-5E77-B0D1891953E4}"/>
              </a:ext>
            </a:extLst>
          </p:cNvPr>
          <p:cNvSpPr/>
          <p:nvPr/>
        </p:nvSpPr>
        <p:spPr>
          <a:xfrm>
            <a:off x="6624517" y="5259687"/>
            <a:ext cx="213313" cy="208210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F4EE3A-B754-FC27-C1CA-E93BD40A9882}"/>
              </a:ext>
            </a:extLst>
          </p:cNvPr>
          <p:cNvCxnSpPr>
            <a:cxnSpLocks/>
          </p:cNvCxnSpPr>
          <p:nvPr/>
        </p:nvCxnSpPr>
        <p:spPr>
          <a:xfrm>
            <a:off x="6679139" y="5362012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2AE6B9-8870-BD33-2620-15FC80B71C3C}"/>
              </a:ext>
            </a:extLst>
          </p:cNvPr>
          <p:cNvCxnSpPr>
            <a:cxnSpLocks/>
          </p:cNvCxnSpPr>
          <p:nvPr/>
        </p:nvCxnSpPr>
        <p:spPr>
          <a:xfrm rot="5400000">
            <a:off x="6680816" y="5363689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10C69E77-55FC-4EFE-B9E2-7D37C74E025A}"/>
              </a:ext>
            </a:extLst>
          </p:cNvPr>
          <p:cNvSpPr/>
          <p:nvPr/>
        </p:nvSpPr>
        <p:spPr>
          <a:xfrm>
            <a:off x="6550829" y="5582908"/>
            <a:ext cx="213313" cy="208210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D051AAC-A099-8D25-E7E4-BBAEDD4D20E9}"/>
              </a:ext>
            </a:extLst>
          </p:cNvPr>
          <p:cNvCxnSpPr>
            <a:cxnSpLocks/>
          </p:cNvCxnSpPr>
          <p:nvPr/>
        </p:nvCxnSpPr>
        <p:spPr>
          <a:xfrm>
            <a:off x="6605451" y="5685233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B97F95-90CC-DC30-799E-CFDFBCDC21B4}"/>
              </a:ext>
            </a:extLst>
          </p:cNvPr>
          <p:cNvCxnSpPr>
            <a:cxnSpLocks/>
          </p:cNvCxnSpPr>
          <p:nvPr/>
        </p:nvCxnSpPr>
        <p:spPr>
          <a:xfrm rot="5400000">
            <a:off x="6607128" y="568691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Left Arrow 60">
            <a:extLst>
              <a:ext uri="{FF2B5EF4-FFF2-40B4-BE49-F238E27FC236}">
                <a16:creationId xmlns:a16="http://schemas.microsoft.com/office/drawing/2014/main" id="{C14E549C-DC26-F39C-682E-07053778C6CB}"/>
              </a:ext>
            </a:extLst>
          </p:cNvPr>
          <p:cNvSpPr/>
          <p:nvPr/>
        </p:nvSpPr>
        <p:spPr>
          <a:xfrm flipH="1">
            <a:off x="6790003" y="4106017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Arrow 61">
            <a:extLst>
              <a:ext uri="{FF2B5EF4-FFF2-40B4-BE49-F238E27FC236}">
                <a16:creationId xmlns:a16="http://schemas.microsoft.com/office/drawing/2014/main" id="{4B384801-0322-C7B8-8574-749370C76720}"/>
              </a:ext>
            </a:extLst>
          </p:cNvPr>
          <p:cNvSpPr/>
          <p:nvPr/>
        </p:nvSpPr>
        <p:spPr>
          <a:xfrm flipH="1">
            <a:off x="8780607" y="4109037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Arrow 63">
            <a:extLst>
              <a:ext uri="{FF2B5EF4-FFF2-40B4-BE49-F238E27FC236}">
                <a16:creationId xmlns:a16="http://schemas.microsoft.com/office/drawing/2014/main" id="{70AC69A5-8826-CF08-1ACA-72AD7E51CE69}"/>
              </a:ext>
            </a:extLst>
          </p:cNvPr>
          <p:cNvSpPr/>
          <p:nvPr/>
        </p:nvSpPr>
        <p:spPr>
          <a:xfrm rot="5400000" flipH="1">
            <a:off x="10674885" y="4549927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Arrow 90">
            <a:extLst>
              <a:ext uri="{FF2B5EF4-FFF2-40B4-BE49-F238E27FC236}">
                <a16:creationId xmlns:a16="http://schemas.microsoft.com/office/drawing/2014/main" id="{FB9D1F66-4781-2A59-474D-032D112AF56A}"/>
              </a:ext>
            </a:extLst>
          </p:cNvPr>
          <p:cNvSpPr/>
          <p:nvPr/>
        </p:nvSpPr>
        <p:spPr>
          <a:xfrm rot="10800000" flipH="1">
            <a:off x="9066718" y="5858840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>
            <a:extLst>
              <a:ext uri="{FF2B5EF4-FFF2-40B4-BE49-F238E27FC236}">
                <a16:creationId xmlns:a16="http://schemas.microsoft.com/office/drawing/2014/main" id="{03612EFE-5E6F-DA31-3586-CE19C0D2FECB}"/>
              </a:ext>
            </a:extLst>
          </p:cNvPr>
          <p:cNvSpPr/>
          <p:nvPr/>
        </p:nvSpPr>
        <p:spPr>
          <a:xfrm rot="5400000" flipH="1">
            <a:off x="10684667" y="5639247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Left Arrow 92">
            <a:extLst>
              <a:ext uri="{FF2B5EF4-FFF2-40B4-BE49-F238E27FC236}">
                <a16:creationId xmlns:a16="http://schemas.microsoft.com/office/drawing/2014/main" id="{19CD285E-63FD-9939-BDF5-C77FC5EF31BC}"/>
              </a:ext>
            </a:extLst>
          </p:cNvPr>
          <p:cNvSpPr/>
          <p:nvPr/>
        </p:nvSpPr>
        <p:spPr>
          <a:xfrm rot="10800000" flipH="1">
            <a:off x="7294681" y="5828054"/>
            <a:ext cx="393493" cy="25026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DE2E4FF-8F17-F58D-4F12-43AD4B04E5E0}"/>
              </a:ext>
            </a:extLst>
          </p:cNvPr>
          <p:cNvSpPr txBox="1"/>
          <p:nvPr/>
        </p:nvSpPr>
        <p:spPr>
          <a:xfrm>
            <a:off x="10168598" y="2304892"/>
            <a:ext cx="2077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electrons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D0CE1AD-DF55-00D5-4E19-6DFE089324CC}"/>
              </a:ext>
            </a:extLst>
          </p:cNvPr>
          <p:cNvSpPr txBox="1"/>
          <p:nvPr/>
        </p:nvSpPr>
        <p:spPr>
          <a:xfrm>
            <a:off x="10181808" y="2875785"/>
            <a:ext cx="2077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393339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4C0E6A-1986-1712-6367-A43BCACDCFA0}"/>
              </a:ext>
            </a:extLst>
          </p:cNvPr>
          <p:cNvSpPr txBox="1"/>
          <p:nvPr/>
        </p:nvSpPr>
        <p:spPr>
          <a:xfrm>
            <a:off x="572723" y="318234"/>
            <a:ext cx="951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How does a </a:t>
            </a:r>
            <a:r>
              <a:rPr lang="en-US" sz="4800" b="1" dirty="0">
                <a:solidFill>
                  <a:srgbClr val="6F3D03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soil</a:t>
            </a:r>
            <a:r>
              <a:rPr lang="en-US" sz="4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battery work?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DEA0E3-84D5-D9F5-82DF-E9461D446A6F}"/>
              </a:ext>
            </a:extLst>
          </p:cNvPr>
          <p:cNvSpPr txBox="1"/>
          <p:nvPr/>
        </p:nvSpPr>
        <p:spPr>
          <a:xfrm>
            <a:off x="1229930" y="1658158"/>
            <a:ext cx="10434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Our soil battery converts </a:t>
            </a:r>
            <a:r>
              <a:rPr lang="en-US" sz="2800" b="1" u="sng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stored</a:t>
            </a: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chemical energy </a:t>
            </a: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into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electricity</a:t>
            </a:r>
            <a:r>
              <a:rPr lang="en-US" sz="28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 when we build a path for electrons to flow.     </a:t>
            </a:r>
          </a:p>
        </p:txBody>
      </p:sp>
      <p:pic>
        <p:nvPicPr>
          <p:cNvPr id="18434" name="Picture 2" descr="Agrama launches new microbiological analysis to know the soil microbiota -  Laboratorio Agrama">
            <a:extLst>
              <a:ext uri="{FF2B5EF4-FFF2-40B4-BE49-F238E27FC236}">
                <a16:creationId xmlns:a16="http://schemas.microsoft.com/office/drawing/2014/main" id="{8F4ADA4B-0021-A66E-1437-7D0881940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1" r="46933" b="11979"/>
          <a:stretch/>
        </p:blipFill>
        <p:spPr bwMode="auto">
          <a:xfrm>
            <a:off x="792027" y="3028233"/>
            <a:ext cx="3511681" cy="32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67EC77-5FC5-B94F-86E1-87F37FB95D50}"/>
              </a:ext>
            </a:extLst>
          </p:cNvPr>
          <p:cNvSpPr/>
          <p:nvPr/>
        </p:nvSpPr>
        <p:spPr>
          <a:xfrm>
            <a:off x="2913140" y="4162423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BE8088-586B-02BA-C8C0-4DBC3007C5A6}"/>
              </a:ext>
            </a:extLst>
          </p:cNvPr>
          <p:cNvCxnSpPr>
            <a:cxnSpLocks/>
          </p:cNvCxnSpPr>
          <p:nvPr/>
        </p:nvCxnSpPr>
        <p:spPr>
          <a:xfrm>
            <a:off x="2967762" y="4264748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E91429C-25A8-18FC-5FAA-CC7AA5E96C92}"/>
              </a:ext>
            </a:extLst>
          </p:cNvPr>
          <p:cNvSpPr/>
          <p:nvPr/>
        </p:nvSpPr>
        <p:spPr>
          <a:xfrm>
            <a:off x="1806405" y="4795720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2940E9-401C-A245-82F3-B389745CC7F3}"/>
              </a:ext>
            </a:extLst>
          </p:cNvPr>
          <p:cNvCxnSpPr>
            <a:cxnSpLocks/>
          </p:cNvCxnSpPr>
          <p:nvPr/>
        </p:nvCxnSpPr>
        <p:spPr>
          <a:xfrm>
            <a:off x="1861027" y="4898045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F5DE2EC-A451-2BD4-4817-CA538E9B1079}"/>
              </a:ext>
            </a:extLst>
          </p:cNvPr>
          <p:cNvSpPr/>
          <p:nvPr/>
        </p:nvSpPr>
        <p:spPr>
          <a:xfrm>
            <a:off x="1738879" y="4142480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D6807-D332-23AA-8D28-D7CAA585F527}"/>
              </a:ext>
            </a:extLst>
          </p:cNvPr>
          <p:cNvCxnSpPr>
            <a:cxnSpLocks/>
          </p:cNvCxnSpPr>
          <p:nvPr/>
        </p:nvCxnSpPr>
        <p:spPr>
          <a:xfrm>
            <a:off x="1793501" y="4244805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CABC458-E28E-ACDD-B79F-042F9DF059C9}"/>
              </a:ext>
            </a:extLst>
          </p:cNvPr>
          <p:cNvSpPr/>
          <p:nvPr/>
        </p:nvSpPr>
        <p:spPr>
          <a:xfrm>
            <a:off x="2409320" y="4626795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B8401-884B-680A-4268-817A2E077C4F}"/>
              </a:ext>
            </a:extLst>
          </p:cNvPr>
          <p:cNvCxnSpPr>
            <a:cxnSpLocks/>
          </p:cNvCxnSpPr>
          <p:nvPr/>
        </p:nvCxnSpPr>
        <p:spPr>
          <a:xfrm>
            <a:off x="2463942" y="4729120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42C58E9-DFBA-5287-30F1-C66E9796DEE6}"/>
              </a:ext>
            </a:extLst>
          </p:cNvPr>
          <p:cNvSpPr/>
          <p:nvPr/>
        </p:nvSpPr>
        <p:spPr>
          <a:xfrm>
            <a:off x="2454144" y="5392384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8B5649-068C-0E7F-625A-A4D62E8CDA01}"/>
              </a:ext>
            </a:extLst>
          </p:cNvPr>
          <p:cNvCxnSpPr>
            <a:cxnSpLocks/>
          </p:cNvCxnSpPr>
          <p:nvPr/>
        </p:nvCxnSpPr>
        <p:spPr>
          <a:xfrm>
            <a:off x="2508766" y="5494709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75BD84D-8F0C-42AF-26C0-1F8ED65C6A69}"/>
              </a:ext>
            </a:extLst>
          </p:cNvPr>
          <p:cNvSpPr/>
          <p:nvPr/>
        </p:nvSpPr>
        <p:spPr>
          <a:xfrm>
            <a:off x="2907761" y="4748714"/>
            <a:ext cx="213313" cy="2082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34547-B8D6-42E3-092E-6A752B51562C}"/>
              </a:ext>
            </a:extLst>
          </p:cNvPr>
          <p:cNvCxnSpPr>
            <a:cxnSpLocks/>
          </p:cNvCxnSpPr>
          <p:nvPr/>
        </p:nvCxnSpPr>
        <p:spPr>
          <a:xfrm>
            <a:off x="2962383" y="4851039"/>
            <a:ext cx="106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several&#10;&#10;Description automatically generated">
            <a:extLst>
              <a:ext uri="{FF2B5EF4-FFF2-40B4-BE49-F238E27FC236}">
                <a16:creationId xmlns:a16="http://schemas.microsoft.com/office/drawing/2014/main" id="{993679B0-AC6C-774F-F013-5550052B8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42" y="3121192"/>
            <a:ext cx="6049786" cy="2947989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4D239E65-32C2-735D-7310-1BBBCAE1226F}"/>
              </a:ext>
            </a:extLst>
          </p:cNvPr>
          <p:cNvSpPr/>
          <p:nvPr/>
        </p:nvSpPr>
        <p:spPr>
          <a:xfrm flipH="1">
            <a:off x="4654415" y="4442120"/>
            <a:ext cx="470519" cy="30659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YPES OF ENERGY | Physics Animation">
            <a:extLst>
              <a:ext uri="{FF2B5EF4-FFF2-40B4-BE49-F238E27FC236}">
                <a16:creationId xmlns:a16="http://schemas.microsoft.com/office/drawing/2014/main" id="{40C87287-0BDE-0682-BB0E-F6E9478C5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2116" r="7738" b="37355"/>
          <a:stretch/>
        </p:blipFill>
        <p:spPr bwMode="auto">
          <a:xfrm>
            <a:off x="914400" y="2888342"/>
            <a:ext cx="10334171" cy="14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5A02CB-112A-3A38-C32E-0BFC4A7CDBB2}"/>
              </a:ext>
            </a:extLst>
          </p:cNvPr>
          <p:cNvSpPr/>
          <p:nvPr/>
        </p:nvSpPr>
        <p:spPr>
          <a:xfrm rot="1654727">
            <a:off x="1613526" y="4110949"/>
            <a:ext cx="665817" cy="36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D8A88-ED84-0F17-7067-733A633C5DE5}"/>
              </a:ext>
            </a:extLst>
          </p:cNvPr>
          <p:cNvSpPr txBox="1"/>
          <p:nvPr/>
        </p:nvSpPr>
        <p:spPr>
          <a:xfrm>
            <a:off x="1695780" y="1887922"/>
            <a:ext cx="953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2F92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What are the different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52DAF-E136-6FA3-141C-DA08D3E4DA01}"/>
              </a:ext>
            </a:extLst>
          </p:cNvPr>
          <p:cNvSpPr txBox="1"/>
          <p:nvPr/>
        </p:nvSpPr>
        <p:spPr>
          <a:xfrm>
            <a:off x="11139149" y="2963648"/>
            <a:ext cx="760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2F92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968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YPES OF ENERGY | Physics Animation">
            <a:extLst>
              <a:ext uri="{FF2B5EF4-FFF2-40B4-BE49-F238E27FC236}">
                <a16:creationId xmlns:a16="http://schemas.microsoft.com/office/drawing/2014/main" id="{40C87287-0BDE-0682-BB0E-F6E9478C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8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ow do plants protect themselves from too much sunlight?">
            <a:extLst>
              <a:ext uri="{FF2B5EF4-FFF2-40B4-BE49-F238E27FC236}">
                <a16:creationId xmlns:a16="http://schemas.microsoft.com/office/drawing/2014/main" id="{9040D728-66EF-F311-1AA3-D0E2A4B5D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r="13519"/>
          <a:stretch/>
        </p:blipFill>
        <p:spPr bwMode="auto">
          <a:xfrm>
            <a:off x="1" y="1785693"/>
            <a:ext cx="7304442" cy="507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YPES OF ENERGY | Physics Animation">
            <a:extLst>
              <a:ext uri="{FF2B5EF4-FFF2-40B4-BE49-F238E27FC236}">
                <a16:creationId xmlns:a16="http://schemas.microsoft.com/office/drawing/2014/main" id="{40C87287-0BDE-0682-BB0E-F6E9478C5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7" t="8784" r="8411" b="56863"/>
          <a:stretch/>
        </p:blipFill>
        <p:spPr bwMode="auto">
          <a:xfrm>
            <a:off x="6788075" y="602428"/>
            <a:ext cx="4378364" cy="23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96017E31-A35C-95CF-A7E4-FE517357FE84}"/>
              </a:ext>
            </a:extLst>
          </p:cNvPr>
          <p:cNvSpPr/>
          <p:nvPr/>
        </p:nvSpPr>
        <p:spPr>
          <a:xfrm flipH="1">
            <a:off x="8401723" y="1780390"/>
            <a:ext cx="470519" cy="30659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39E6D-DCCE-654E-DDE6-C88F643177E8}"/>
              </a:ext>
            </a:extLst>
          </p:cNvPr>
          <p:cNvSpPr txBox="1"/>
          <p:nvPr/>
        </p:nvSpPr>
        <p:spPr>
          <a:xfrm>
            <a:off x="641233" y="520401"/>
            <a:ext cx="6021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Plants convert </a:t>
            </a:r>
            <a:r>
              <a:rPr lang="en-US" sz="3200" b="1" dirty="0">
                <a:solidFill>
                  <a:srgbClr val="FFC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light energy </a:t>
            </a:r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into </a:t>
            </a:r>
            <a:r>
              <a:rPr lang="en-US" sz="3200" b="1" dirty="0">
                <a:solidFill>
                  <a:srgbClr val="C00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chemical energy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AAEDC40F-AA8A-CA6A-B56E-485E4313E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50" t="25468" r="13118" b="9204"/>
          <a:stretch/>
        </p:blipFill>
        <p:spPr>
          <a:xfrm>
            <a:off x="7429308" y="2958353"/>
            <a:ext cx="4483494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0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YPES OF ENERGY | Physics Animation">
            <a:extLst>
              <a:ext uri="{FF2B5EF4-FFF2-40B4-BE49-F238E27FC236}">
                <a16:creationId xmlns:a16="http://schemas.microsoft.com/office/drawing/2014/main" id="{7F21052B-2383-CACA-D952-3C942A551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0" t="61800" r="54405" b="3068"/>
          <a:stretch/>
        </p:blipFill>
        <p:spPr bwMode="auto">
          <a:xfrm>
            <a:off x="6707610" y="548980"/>
            <a:ext cx="2061028" cy="24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YPES OF ENERGY | Physics Animation">
            <a:extLst>
              <a:ext uri="{FF2B5EF4-FFF2-40B4-BE49-F238E27FC236}">
                <a16:creationId xmlns:a16="http://schemas.microsoft.com/office/drawing/2014/main" id="{40C87287-0BDE-0682-BB0E-F6E9478C5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9" t="8784" r="8412" b="56863"/>
          <a:stretch/>
        </p:blipFill>
        <p:spPr bwMode="auto">
          <a:xfrm>
            <a:off x="9013371" y="602428"/>
            <a:ext cx="2153068" cy="23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irt Battery Experiment - Teach Beside Me">
            <a:extLst>
              <a:ext uri="{FF2B5EF4-FFF2-40B4-BE49-F238E27FC236}">
                <a16:creationId xmlns:a16="http://schemas.microsoft.com/office/drawing/2014/main" id="{49D672E6-8A1F-63A2-3677-B2A5596F5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r="17826"/>
          <a:stretch/>
        </p:blipFill>
        <p:spPr bwMode="auto">
          <a:xfrm>
            <a:off x="559397" y="731520"/>
            <a:ext cx="5772182" cy="56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57509-2260-F824-E2D4-85C3E83BAB34}"/>
              </a:ext>
            </a:extLst>
          </p:cNvPr>
          <p:cNvSpPr txBox="1"/>
          <p:nvPr/>
        </p:nvSpPr>
        <p:spPr>
          <a:xfrm>
            <a:off x="6586243" y="3267642"/>
            <a:ext cx="5290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Today we will use </a:t>
            </a:r>
            <a:r>
              <a:rPr lang="en-US" sz="3200" b="1" dirty="0">
                <a:solidFill>
                  <a:srgbClr val="C00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chemical energy </a:t>
            </a:r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stored in soils to make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electricity </a:t>
            </a:r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and </a:t>
            </a:r>
            <a:r>
              <a:rPr lang="en-US" sz="3200" b="1" dirty="0">
                <a:solidFill>
                  <a:srgbClr val="FFC000"/>
                </a:solidFill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light energy</a:t>
            </a:r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. </a:t>
            </a:r>
          </a:p>
          <a:p>
            <a:endParaRPr lang="en-US" sz="3200" b="1" dirty="0">
              <a:latin typeface="Kohinoor Bangla Semibold" panose="02000000000000000000" pitchFamily="2" charset="77"/>
              <a:cs typeface="Kohinoor Bangla Semibold" panose="02000000000000000000" pitchFamily="2" charset="77"/>
            </a:endParaRPr>
          </a:p>
          <a:p>
            <a:r>
              <a:rPr lang="en-US" sz="32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This is a soil battery!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96017E31-A35C-95CF-A7E4-FE517357FE84}"/>
              </a:ext>
            </a:extLst>
          </p:cNvPr>
          <p:cNvSpPr/>
          <p:nvPr/>
        </p:nvSpPr>
        <p:spPr>
          <a:xfrm>
            <a:off x="8633948" y="1780390"/>
            <a:ext cx="470519" cy="30659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TYPES OF ENERGY | Physics Animation">
            <a:extLst>
              <a:ext uri="{FF2B5EF4-FFF2-40B4-BE49-F238E27FC236}">
                <a16:creationId xmlns:a16="http://schemas.microsoft.com/office/drawing/2014/main" id="{25527888-CC90-46AB-F328-A593344F9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3" t="8784" r="29906" b="56863"/>
          <a:stretch/>
        </p:blipFill>
        <p:spPr bwMode="auto">
          <a:xfrm>
            <a:off x="4863092" y="677730"/>
            <a:ext cx="1932604" cy="23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7711EDAF-8C25-7B02-7FCB-55882CB68C92}"/>
              </a:ext>
            </a:extLst>
          </p:cNvPr>
          <p:cNvSpPr/>
          <p:nvPr/>
        </p:nvSpPr>
        <p:spPr>
          <a:xfrm>
            <a:off x="6376969" y="1773136"/>
            <a:ext cx="470519" cy="30659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0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Easy Soil Tests - How to Test Your Garden Soil">
            <a:extLst>
              <a:ext uri="{FF2B5EF4-FFF2-40B4-BE49-F238E27FC236}">
                <a16:creationId xmlns:a16="http://schemas.microsoft.com/office/drawing/2014/main" id="{5C02E2B1-2DF5-E1CF-7698-B575207D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37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A Battery Works - YouTube">
            <a:extLst>
              <a:ext uri="{FF2B5EF4-FFF2-40B4-BE49-F238E27FC236}">
                <a16:creationId xmlns:a16="http://schemas.microsoft.com/office/drawing/2014/main" id="{87B4DDCA-261C-483D-82FB-BB6471DA8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26190" r="54471" b="67493"/>
          <a:stretch/>
        </p:blipFill>
        <p:spPr bwMode="auto">
          <a:xfrm>
            <a:off x="506361" y="758400"/>
            <a:ext cx="4538975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566B5-9063-153D-7388-F2F8A4D28C83}"/>
              </a:ext>
            </a:extLst>
          </p:cNvPr>
          <p:cNvSpPr txBox="1"/>
          <p:nvPr/>
        </p:nvSpPr>
        <p:spPr>
          <a:xfrm>
            <a:off x="611480" y="810463"/>
            <a:ext cx="9511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What is soil?</a:t>
            </a:r>
          </a:p>
        </p:txBody>
      </p:sp>
    </p:spTree>
    <p:extLst>
      <p:ext uri="{BB962C8B-B14F-4D97-AF65-F5344CB8AC3E}">
        <p14:creationId xmlns:p14="http://schemas.microsoft.com/office/powerpoint/2010/main" val="234302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Easy Soil Tests - How to Test Your Garden Soil">
            <a:extLst>
              <a:ext uri="{FF2B5EF4-FFF2-40B4-BE49-F238E27FC236}">
                <a16:creationId xmlns:a16="http://schemas.microsoft.com/office/drawing/2014/main" id="{5C02E2B1-2DF5-E1CF-7698-B575207D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37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A Battery Works - YouTube">
            <a:extLst>
              <a:ext uri="{FF2B5EF4-FFF2-40B4-BE49-F238E27FC236}">
                <a16:creationId xmlns:a16="http://schemas.microsoft.com/office/drawing/2014/main" id="{87B4DDCA-261C-483D-82FB-BB6471DA8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26190" r="54471" b="67493"/>
          <a:stretch/>
        </p:blipFill>
        <p:spPr bwMode="auto">
          <a:xfrm>
            <a:off x="506361" y="758400"/>
            <a:ext cx="4538975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566B5-9063-153D-7388-F2F8A4D28C83}"/>
              </a:ext>
            </a:extLst>
          </p:cNvPr>
          <p:cNvSpPr txBox="1"/>
          <p:nvPr/>
        </p:nvSpPr>
        <p:spPr>
          <a:xfrm>
            <a:off x="611480" y="810463"/>
            <a:ext cx="9511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What is soil?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A723B6-C268-450F-ABD3-79E005FAC24E}"/>
              </a:ext>
            </a:extLst>
          </p:cNvPr>
          <p:cNvSpPr/>
          <p:nvPr/>
        </p:nvSpPr>
        <p:spPr>
          <a:xfrm>
            <a:off x="3594458" y="3675797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9A5464-DC9E-F361-1499-A334A030133F}"/>
              </a:ext>
            </a:extLst>
          </p:cNvPr>
          <p:cNvCxnSpPr>
            <a:cxnSpLocks/>
          </p:cNvCxnSpPr>
          <p:nvPr/>
        </p:nvCxnSpPr>
        <p:spPr>
          <a:xfrm>
            <a:off x="3667276" y="3841778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6E66FAB-669E-7DCA-27A1-46C55DD1B6E4}"/>
              </a:ext>
            </a:extLst>
          </p:cNvPr>
          <p:cNvSpPr/>
          <p:nvPr/>
        </p:nvSpPr>
        <p:spPr>
          <a:xfrm>
            <a:off x="5016263" y="4140169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B9FEC1-6B53-F7E1-FDB9-647DC4C3F2A7}"/>
              </a:ext>
            </a:extLst>
          </p:cNvPr>
          <p:cNvCxnSpPr>
            <a:cxnSpLocks/>
          </p:cNvCxnSpPr>
          <p:nvPr/>
        </p:nvCxnSpPr>
        <p:spPr>
          <a:xfrm>
            <a:off x="5089081" y="4306150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8D6DC62-35D7-379E-57FD-FB9F00640311}"/>
              </a:ext>
            </a:extLst>
          </p:cNvPr>
          <p:cNvSpPr/>
          <p:nvPr/>
        </p:nvSpPr>
        <p:spPr>
          <a:xfrm>
            <a:off x="4921238" y="2969378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8D20E7-B543-689B-5CAA-7DAFE471F15A}"/>
              </a:ext>
            </a:extLst>
          </p:cNvPr>
          <p:cNvCxnSpPr>
            <a:cxnSpLocks/>
          </p:cNvCxnSpPr>
          <p:nvPr/>
        </p:nvCxnSpPr>
        <p:spPr>
          <a:xfrm>
            <a:off x="4994056" y="3135359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7EB49D2-B447-5757-DB3A-C5961B9921E7}"/>
              </a:ext>
            </a:extLst>
          </p:cNvPr>
          <p:cNvSpPr/>
          <p:nvPr/>
        </p:nvSpPr>
        <p:spPr>
          <a:xfrm>
            <a:off x="6439862" y="2712985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4D407B-9C6A-AFBD-5834-8B163F7FBE25}"/>
              </a:ext>
            </a:extLst>
          </p:cNvPr>
          <p:cNvCxnSpPr>
            <a:cxnSpLocks/>
          </p:cNvCxnSpPr>
          <p:nvPr/>
        </p:nvCxnSpPr>
        <p:spPr>
          <a:xfrm>
            <a:off x="6512680" y="2878966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3424820-798D-199D-4F2E-AA93A385E81F}"/>
              </a:ext>
            </a:extLst>
          </p:cNvPr>
          <p:cNvSpPr/>
          <p:nvPr/>
        </p:nvSpPr>
        <p:spPr>
          <a:xfrm>
            <a:off x="6151196" y="3704484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1DDF50-79AA-9FEE-B750-1FC97E9552F2}"/>
              </a:ext>
            </a:extLst>
          </p:cNvPr>
          <p:cNvCxnSpPr>
            <a:cxnSpLocks/>
          </p:cNvCxnSpPr>
          <p:nvPr/>
        </p:nvCxnSpPr>
        <p:spPr>
          <a:xfrm>
            <a:off x="6224014" y="3870465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CA326B9-E69E-EE7B-1E90-B99B412B5BD3}"/>
              </a:ext>
            </a:extLst>
          </p:cNvPr>
          <p:cNvSpPr/>
          <p:nvPr/>
        </p:nvSpPr>
        <p:spPr>
          <a:xfrm>
            <a:off x="7562244" y="4093553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94E9BE-95E8-5A42-0D02-7971ABDBD204}"/>
              </a:ext>
            </a:extLst>
          </p:cNvPr>
          <p:cNvCxnSpPr>
            <a:cxnSpLocks/>
          </p:cNvCxnSpPr>
          <p:nvPr/>
        </p:nvCxnSpPr>
        <p:spPr>
          <a:xfrm>
            <a:off x="7635062" y="4259534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4433378-CEAB-4A2F-DDE7-2922C81F966E}"/>
              </a:ext>
            </a:extLst>
          </p:cNvPr>
          <p:cNvSpPr/>
          <p:nvPr/>
        </p:nvSpPr>
        <p:spPr>
          <a:xfrm>
            <a:off x="7714644" y="3223975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52DA18-A63A-2B7E-E68B-629EFE759096}"/>
              </a:ext>
            </a:extLst>
          </p:cNvPr>
          <p:cNvCxnSpPr>
            <a:cxnSpLocks/>
          </p:cNvCxnSpPr>
          <p:nvPr/>
        </p:nvCxnSpPr>
        <p:spPr>
          <a:xfrm>
            <a:off x="7787462" y="3389956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122CBC-CC62-CB31-D07D-8D3005F8213D}"/>
              </a:ext>
            </a:extLst>
          </p:cNvPr>
          <p:cNvSpPr/>
          <p:nvPr/>
        </p:nvSpPr>
        <p:spPr>
          <a:xfrm>
            <a:off x="5931101" y="4535029"/>
            <a:ext cx="329797" cy="321907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B40F9B1-1A9E-C2DC-0EBD-46397E1E1CEF}"/>
              </a:ext>
            </a:extLst>
          </p:cNvPr>
          <p:cNvCxnSpPr>
            <a:cxnSpLocks/>
          </p:cNvCxnSpPr>
          <p:nvPr/>
        </p:nvCxnSpPr>
        <p:spPr>
          <a:xfrm>
            <a:off x="6008668" y="4698729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AD9DD6D-8A96-EAF9-B1E1-A4D65C3B41F6}"/>
              </a:ext>
            </a:extLst>
          </p:cNvPr>
          <p:cNvCxnSpPr>
            <a:cxnSpLocks/>
          </p:cNvCxnSpPr>
          <p:nvPr/>
        </p:nvCxnSpPr>
        <p:spPr>
          <a:xfrm rot="5400000">
            <a:off x="6011983" y="4702044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C97F7CBD-BED0-7243-2CEF-77809917BECB}"/>
              </a:ext>
            </a:extLst>
          </p:cNvPr>
          <p:cNvSpPr/>
          <p:nvPr/>
        </p:nvSpPr>
        <p:spPr>
          <a:xfrm>
            <a:off x="5820273" y="3107093"/>
            <a:ext cx="329797" cy="321907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932888-B14E-6962-30F9-1427EB2E8D8A}"/>
              </a:ext>
            </a:extLst>
          </p:cNvPr>
          <p:cNvCxnSpPr>
            <a:cxnSpLocks/>
          </p:cNvCxnSpPr>
          <p:nvPr/>
        </p:nvCxnSpPr>
        <p:spPr>
          <a:xfrm>
            <a:off x="5897840" y="3270793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1D90CC-2FA7-64A2-FFCF-3FDAC4EE46A0}"/>
              </a:ext>
            </a:extLst>
          </p:cNvPr>
          <p:cNvCxnSpPr>
            <a:cxnSpLocks/>
          </p:cNvCxnSpPr>
          <p:nvPr/>
        </p:nvCxnSpPr>
        <p:spPr>
          <a:xfrm rot="5400000">
            <a:off x="5901155" y="3274108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9B4B68D-8283-3965-A8CF-7AAF282FACFF}"/>
              </a:ext>
            </a:extLst>
          </p:cNvPr>
          <p:cNvSpPr/>
          <p:nvPr/>
        </p:nvSpPr>
        <p:spPr>
          <a:xfrm>
            <a:off x="4432108" y="3561765"/>
            <a:ext cx="329797" cy="321907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3807FA-56CC-DAA4-0729-1A7299EBD4A2}"/>
              </a:ext>
            </a:extLst>
          </p:cNvPr>
          <p:cNvCxnSpPr>
            <a:cxnSpLocks/>
          </p:cNvCxnSpPr>
          <p:nvPr/>
        </p:nvCxnSpPr>
        <p:spPr>
          <a:xfrm>
            <a:off x="4509675" y="3725465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0FB31A-8660-994F-A186-8B99E2BE1939}"/>
              </a:ext>
            </a:extLst>
          </p:cNvPr>
          <p:cNvCxnSpPr>
            <a:cxnSpLocks/>
          </p:cNvCxnSpPr>
          <p:nvPr/>
        </p:nvCxnSpPr>
        <p:spPr>
          <a:xfrm rot="5400000">
            <a:off x="4512990" y="3728780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42E720D-35B2-2AAC-9507-1A5125F2DFCB}"/>
              </a:ext>
            </a:extLst>
          </p:cNvPr>
          <p:cNvSpPr/>
          <p:nvPr/>
        </p:nvSpPr>
        <p:spPr>
          <a:xfrm>
            <a:off x="6920204" y="3352181"/>
            <a:ext cx="329797" cy="321907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A31A7E-4F4B-79FA-2C76-FD25F6586E4C}"/>
              </a:ext>
            </a:extLst>
          </p:cNvPr>
          <p:cNvCxnSpPr>
            <a:cxnSpLocks/>
          </p:cNvCxnSpPr>
          <p:nvPr/>
        </p:nvCxnSpPr>
        <p:spPr>
          <a:xfrm>
            <a:off x="6997771" y="3515881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6863391-4382-D9E3-20E1-248D08180BE2}"/>
              </a:ext>
            </a:extLst>
          </p:cNvPr>
          <p:cNvCxnSpPr>
            <a:cxnSpLocks/>
          </p:cNvCxnSpPr>
          <p:nvPr/>
        </p:nvCxnSpPr>
        <p:spPr>
          <a:xfrm rot="5400000">
            <a:off x="7001086" y="3519196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8C4870D-C7D8-A1D9-2827-F9CE9EAB9592}"/>
              </a:ext>
            </a:extLst>
          </p:cNvPr>
          <p:cNvSpPr/>
          <p:nvPr/>
        </p:nvSpPr>
        <p:spPr>
          <a:xfrm>
            <a:off x="7232447" y="2486825"/>
            <a:ext cx="329797" cy="321907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6D2CCE-3DC3-A894-04E6-8D1D09E59E86}"/>
              </a:ext>
            </a:extLst>
          </p:cNvPr>
          <p:cNvCxnSpPr>
            <a:cxnSpLocks/>
          </p:cNvCxnSpPr>
          <p:nvPr/>
        </p:nvCxnSpPr>
        <p:spPr>
          <a:xfrm>
            <a:off x="7310014" y="2650525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6701BA-CBB9-9486-5903-34DB4BB3264C}"/>
              </a:ext>
            </a:extLst>
          </p:cNvPr>
          <p:cNvCxnSpPr>
            <a:cxnSpLocks/>
          </p:cNvCxnSpPr>
          <p:nvPr/>
        </p:nvCxnSpPr>
        <p:spPr>
          <a:xfrm rot="5400000">
            <a:off x="7313329" y="2653840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81E1E1F-3CD4-51EE-27D6-9306C0731A9F}"/>
              </a:ext>
            </a:extLst>
          </p:cNvPr>
          <p:cNvSpPr/>
          <p:nvPr/>
        </p:nvSpPr>
        <p:spPr>
          <a:xfrm>
            <a:off x="4040224" y="2654671"/>
            <a:ext cx="329797" cy="321907"/>
          </a:xfrm>
          <a:prstGeom prst="ellipse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92CEFF-2450-37F1-5EEC-73B317268C95}"/>
              </a:ext>
            </a:extLst>
          </p:cNvPr>
          <p:cNvCxnSpPr>
            <a:cxnSpLocks/>
          </p:cNvCxnSpPr>
          <p:nvPr/>
        </p:nvCxnSpPr>
        <p:spPr>
          <a:xfrm>
            <a:off x="4117791" y="2818371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94EFD1-57E2-6CAA-DD48-4C85D05A3AA9}"/>
              </a:ext>
            </a:extLst>
          </p:cNvPr>
          <p:cNvCxnSpPr>
            <a:cxnSpLocks/>
          </p:cNvCxnSpPr>
          <p:nvPr/>
        </p:nvCxnSpPr>
        <p:spPr>
          <a:xfrm rot="5400000">
            <a:off x="4121106" y="2821686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D106765-B5AD-BF70-CA70-F948F01B4529}"/>
              </a:ext>
            </a:extLst>
          </p:cNvPr>
          <p:cNvSpPr/>
          <p:nvPr/>
        </p:nvSpPr>
        <p:spPr>
          <a:xfrm>
            <a:off x="5732941" y="2247364"/>
            <a:ext cx="329797" cy="32190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195B87E-F4B1-1044-CDDC-36F64EF2990C}"/>
              </a:ext>
            </a:extLst>
          </p:cNvPr>
          <p:cNvCxnSpPr>
            <a:cxnSpLocks/>
          </p:cNvCxnSpPr>
          <p:nvPr/>
        </p:nvCxnSpPr>
        <p:spPr>
          <a:xfrm>
            <a:off x="5805759" y="2413345"/>
            <a:ext cx="1722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BC799EBC-4FC0-D1D2-2C95-1A4EA821A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2" b="11908"/>
          <a:stretch/>
        </p:blipFill>
        <p:spPr>
          <a:xfrm>
            <a:off x="6934219" y="372887"/>
            <a:ext cx="5252476" cy="33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CB30F-1F0A-5220-0C8D-375FF43F2404}"/>
              </a:ext>
            </a:extLst>
          </p:cNvPr>
          <p:cNvSpPr txBox="1"/>
          <p:nvPr/>
        </p:nvSpPr>
        <p:spPr>
          <a:xfrm>
            <a:off x="407083" y="319283"/>
            <a:ext cx="951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Steps to make a soil battery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80E51-E86B-9925-69A4-CED65853F5C2}"/>
              </a:ext>
            </a:extLst>
          </p:cNvPr>
          <p:cNvSpPr txBox="1"/>
          <p:nvPr/>
        </p:nvSpPr>
        <p:spPr>
          <a:xfrm>
            <a:off x="9445212" y="3961724"/>
            <a:ext cx="2598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4. Repeat until you’ve gone all the way around, but </a:t>
            </a:r>
            <a:r>
              <a:rPr lang="en-US" sz="2000" b="1" u="sng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don’t connect your end to your starting cup</a:t>
            </a:r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.</a:t>
            </a:r>
          </a:p>
        </p:txBody>
      </p:sp>
      <p:pic>
        <p:nvPicPr>
          <p:cNvPr id="5" name="Picture 4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6ACB60E4-E080-2E3D-4DBE-87ADC6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1" t="31621" r="6630" b="22444"/>
          <a:stretch/>
        </p:blipFill>
        <p:spPr>
          <a:xfrm>
            <a:off x="3689011" y="1113372"/>
            <a:ext cx="3276070" cy="1549700"/>
          </a:xfrm>
          <a:prstGeom prst="rect">
            <a:avLst/>
          </a:prstGeom>
        </p:spPr>
      </p:pic>
      <p:pic>
        <p:nvPicPr>
          <p:cNvPr id="7" name="Picture 6" descr="A picture containing person, food, hand&#10;&#10;Description automatically generated">
            <a:extLst>
              <a:ext uri="{FF2B5EF4-FFF2-40B4-BE49-F238E27FC236}">
                <a16:creationId xmlns:a16="http://schemas.microsoft.com/office/drawing/2014/main" id="{6635D9AD-B29E-BB75-E3B0-AA36B11F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661" y="381447"/>
            <a:ext cx="3159275" cy="2369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32AAC-06FA-C9CE-3171-79236A1893B5}"/>
              </a:ext>
            </a:extLst>
          </p:cNvPr>
          <p:cNvSpPr txBox="1"/>
          <p:nvPr/>
        </p:nvSpPr>
        <p:spPr>
          <a:xfrm>
            <a:off x="299504" y="2783331"/>
            <a:ext cx="3730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1. Mix soil with water + vinegar until soil is wet.</a:t>
            </a:r>
            <a:endParaRPr lang="en-US" dirty="0"/>
          </a:p>
        </p:txBody>
      </p:sp>
      <p:pic>
        <p:nvPicPr>
          <p:cNvPr id="10" name="Picture 9" descr="A hand holding a silver coin&#10;&#10;Description automatically generated with low confidence">
            <a:extLst>
              <a:ext uri="{FF2B5EF4-FFF2-40B4-BE49-F238E27FC236}">
                <a16:creationId xmlns:a16="http://schemas.microsoft.com/office/drawing/2014/main" id="{18D2FA7E-BF01-3089-C8A7-A5901B180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86" t="17930" r="17804" b="15979"/>
          <a:stretch/>
        </p:blipFill>
        <p:spPr>
          <a:xfrm rot="5400000">
            <a:off x="961879" y="1042959"/>
            <a:ext cx="1616861" cy="17306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0A6732-D881-9C05-6FA7-A7196A1CD96E}"/>
              </a:ext>
            </a:extLst>
          </p:cNvPr>
          <p:cNvSpPr txBox="1"/>
          <p:nvPr/>
        </p:nvSpPr>
        <p:spPr>
          <a:xfrm>
            <a:off x="3513415" y="2751057"/>
            <a:ext cx="4070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2. Wrap a piece of copper wire twice around a metal screw.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3CF63-F740-A7B8-3B8C-F53537891787}"/>
              </a:ext>
            </a:extLst>
          </p:cNvPr>
          <p:cNvSpPr txBox="1"/>
          <p:nvPr/>
        </p:nvSpPr>
        <p:spPr>
          <a:xfrm>
            <a:off x="7452635" y="2802601"/>
            <a:ext cx="441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3. Insert the screw in one cup and the copper wire in the next cup.</a:t>
            </a:r>
          </a:p>
        </p:txBody>
      </p:sp>
      <p:pic>
        <p:nvPicPr>
          <p:cNvPr id="14" name="Picture 13" descr="A picture containing lined, several&#10;&#10;Description automatically generated">
            <a:extLst>
              <a:ext uri="{FF2B5EF4-FFF2-40B4-BE49-F238E27FC236}">
                <a16:creationId xmlns:a16="http://schemas.microsoft.com/office/drawing/2014/main" id="{703D1F38-381F-B9B9-E45B-CE6002C3C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277"/>
          <a:stretch/>
        </p:blipFill>
        <p:spPr>
          <a:xfrm>
            <a:off x="4680112" y="3659870"/>
            <a:ext cx="4710771" cy="2816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DB0B56-4C18-FA15-9DFC-CED37F48817C}"/>
              </a:ext>
            </a:extLst>
          </p:cNvPr>
          <p:cNvSpPr txBox="1"/>
          <p:nvPr/>
        </p:nvSpPr>
        <p:spPr>
          <a:xfrm>
            <a:off x="5162816" y="5344518"/>
            <a:ext cx="960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Kohinoor Bangla" panose="02000000000000000000" pitchFamily="2" charset="77"/>
                <a:cs typeface="Kohinoor Bangla" panose="02000000000000000000" pitchFamily="2" charset="77"/>
              </a:rPr>
              <a:t>start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4ACF9-484E-D365-C9D9-A2B5EC1E4ABC}"/>
              </a:ext>
            </a:extLst>
          </p:cNvPr>
          <p:cNvSpPr txBox="1"/>
          <p:nvPr/>
        </p:nvSpPr>
        <p:spPr>
          <a:xfrm>
            <a:off x="5398764" y="3966729"/>
            <a:ext cx="960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Kohinoor Bangla" panose="02000000000000000000" pitchFamily="2" charset="77"/>
                <a:cs typeface="Kohinoor Bangla" panose="02000000000000000000" pitchFamily="2" charset="77"/>
              </a:rPr>
              <a:t>end</a:t>
            </a:r>
          </a:p>
        </p:txBody>
      </p:sp>
      <p:pic>
        <p:nvPicPr>
          <p:cNvPr id="18" name="Picture 17" descr="A picture containing food, indoor, bowl, vegetable&#10;&#10;Description automatically generated">
            <a:extLst>
              <a:ext uri="{FF2B5EF4-FFF2-40B4-BE49-F238E27FC236}">
                <a16:creationId xmlns:a16="http://schemas.microsoft.com/office/drawing/2014/main" id="{9B614413-DA09-1EC1-C514-069E04185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t="10519" r="26662" b="8316"/>
          <a:stretch/>
        </p:blipFill>
        <p:spPr>
          <a:xfrm>
            <a:off x="417840" y="3636725"/>
            <a:ext cx="2139119" cy="28629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25137D-413D-EE86-BFD4-F4B89E267941}"/>
              </a:ext>
            </a:extLst>
          </p:cNvPr>
          <p:cNvSpPr txBox="1"/>
          <p:nvPr/>
        </p:nvSpPr>
        <p:spPr>
          <a:xfrm>
            <a:off x="2600328" y="4213824"/>
            <a:ext cx="1959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5. Insert light into starting and ending cup, watch it light up!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9722A-F719-0ACA-33B5-FBCF708E2CCB}"/>
              </a:ext>
            </a:extLst>
          </p:cNvPr>
          <p:cNvSpPr/>
          <p:nvPr/>
        </p:nvSpPr>
        <p:spPr>
          <a:xfrm>
            <a:off x="277989" y="987130"/>
            <a:ext cx="3099912" cy="2493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63F128-2AD2-2AAE-E98C-211A1BDC15A9}"/>
              </a:ext>
            </a:extLst>
          </p:cNvPr>
          <p:cNvSpPr/>
          <p:nvPr/>
        </p:nvSpPr>
        <p:spPr>
          <a:xfrm>
            <a:off x="3539368" y="965614"/>
            <a:ext cx="3730283" cy="2493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9C4711-56FE-42B4-51D9-2A4027B6EEEC}"/>
              </a:ext>
            </a:extLst>
          </p:cNvPr>
          <p:cNvSpPr/>
          <p:nvPr/>
        </p:nvSpPr>
        <p:spPr>
          <a:xfrm>
            <a:off x="7419294" y="257574"/>
            <a:ext cx="4365623" cy="32228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57A6F2-8833-8F57-E68C-5DF99E7A4DE5}"/>
              </a:ext>
            </a:extLst>
          </p:cNvPr>
          <p:cNvSpPr/>
          <p:nvPr/>
        </p:nvSpPr>
        <p:spPr>
          <a:xfrm>
            <a:off x="4538038" y="3562031"/>
            <a:ext cx="7505452" cy="30383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18DC80-869D-F498-4CC6-A1CE46528DD4}"/>
              </a:ext>
            </a:extLst>
          </p:cNvPr>
          <p:cNvSpPr/>
          <p:nvPr/>
        </p:nvSpPr>
        <p:spPr>
          <a:xfrm>
            <a:off x="277989" y="3568602"/>
            <a:ext cx="4160771" cy="30383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7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8F599-966B-40E0-2791-67C27D3D03FC}"/>
              </a:ext>
            </a:extLst>
          </p:cNvPr>
          <p:cNvSpPr txBox="1"/>
          <p:nvPr/>
        </p:nvSpPr>
        <p:spPr>
          <a:xfrm>
            <a:off x="1074059" y="2176684"/>
            <a:ext cx="9511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Kohinoor Bangla Semibold" panose="02000000000000000000" pitchFamily="2" charset="77"/>
                <a:cs typeface="Kohinoor Bangla Semibold" panose="02000000000000000000" pitchFamily="2" charset="77"/>
              </a:rPr>
              <a:t>Where do we find batteries?</a:t>
            </a:r>
          </a:p>
        </p:txBody>
      </p:sp>
      <p:pic>
        <p:nvPicPr>
          <p:cNvPr id="10242" name="Picture 2" descr="Battery image 1">
            <a:extLst>
              <a:ext uri="{FF2B5EF4-FFF2-40B4-BE49-F238E27FC236}">
                <a16:creationId xmlns:a16="http://schemas.microsoft.com/office/drawing/2014/main" id="{1B560888-CE3E-271F-DD02-8717D4ACC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7608"/>
          <a:stretch/>
        </p:blipFill>
        <p:spPr bwMode="auto">
          <a:xfrm>
            <a:off x="2096848" y="365760"/>
            <a:ext cx="1946538" cy="16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ttery image 1">
            <a:extLst>
              <a:ext uri="{FF2B5EF4-FFF2-40B4-BE49-F238E27FC236}">
                <a16:creationId xmlns:a16="http://schemas.microsoft.com/office/drawing/2014/main" id="{7C7F3020-1FA3-8403-DA23-C40A84D63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7608"/>
          <a:stretch/>
        </p:blipFill>
        <p:spPr bwMode="auto">
          <a:xfrm>
            <a:off x="4702503" y="365760"/>
            <a:ext cx="1946538" cy="16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ttery image 1">
            <a:extLst>
              <a:ext uri="{FF2B5EF4-FFF2-40B4-BE49-F238E27FC236}">
                <a16:creationId xmlns:a16="http://schemas.microsoft.com/office/drawing/2014/main" id="{ADC42BE1-21A9-A406-6D9C-D3FA5CF6C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b="7608"/>
          <a:stretch/>
        </p:blipFill>
        <p:spPr bwMode="auto">
          <a:xfrm>
            <a:off x="7308158" y="365760"/>
            <a:ext cx="1946538" cy="16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2062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1C2432"/>
      </a:dk2>
      <a:lt2>
        <a:srgbClr val="F2F3F0"/>
      </a:lt2>
      <a:accent1>
        <a:srgbClr val="844BC5"/>
      </a:accent1>
      <a:accent2>
        <a:srgbClr val="4842B7"/>
      </a:accent2>
      <a:accent3>
        <a:srgbClr val="4B78C5"/>
      </a:accent3>
      <a:accent4>
        <a:srgbClr val="3999B3"/>
      </a:accent4>
      <a:accent5>
        <a:srgbClr val="49C0A8"/>
      </a:accent5>
      <a:accent6>
        <a:srgbClr val="39B368"/>
      </a:accent6>
      <a:hlink>
        <a:srgbClr val="339A97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237</Words>
  <Application>Microsoft Macintosh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Gill Sans MT</vt:lpstr>
      <vt:lpstr>Goudy Old Style</vt:lpstr>
      <vt:lpstr>Kohinoor Bangla</vt:lpstr>
      <vt:lpstr>Kohinoor Bangla Semibold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Silverman, Shaelyn N.</dc:creator>
  <cp:lastModifiedBy>Silverman, Shaelyn N.</cp:lastModifiedBy>
  <cp:revision>41</cp:revision>
  <dcterms:created xsi:type="dcterms:W3CDTF">2023-01-24T04:09:38Z</dcterms:created>
  <dcterms:modified xsi:type="dcterms:W3CDTF">2023-09-23T17:04:03Z</dcterms:modified>
</cp:coreProperties>
</file>